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4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FE56842-7E35-BB48-B86A-AC76AC581B69}"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E56842-7E35-BB48-B86A-AC76AC581B69}"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5FE56842-7E35-BB48-B86A-AC76AC581B69}" type="datetimeFigureOut">
              <a:rPr lang="en-US" smtClean="0"/>
              <a:t>11/23/15</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FEC1776-0C6D-2C49-9B8B-11B7E4D31C16}"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FE56842-7E35-BB48-B86A-AC76AC581B69}"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FE56842-7E35-BB48-B86A-AC76AC581B69}"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FE56842-7E35-BB48-B86A-AC76AC581B69}"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FE56842-7E35-BB48-B86A-AC76AC581B69}"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E56842-7E35-BB48-B86A-AC76AC581B69}"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5FE56842-7E35-BB48-B86A-AC76AC581B69}"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FE56842-7E35-BB48-B86A-AC76AC581B69}" type="datetimeFigureOut">
              <a:rPr lang="en-US" smtClean="0"/>
              <a:t>11/23/15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FE56842-7E35-BB48-B86A-AC76AC581B69}" type="datetimeFigureOut">
              <a:rPr lang="en-US" smtClean="0"/>
              <a:t>11/23/15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C1776-0C6D-2C49-9B8B-11B7E4D31C1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E56842-7E35-BB48-B86A-AC76AC581B69}" type="datetimeFigureOut">
              <a:rPr lang="en-US" smtClean="0"/>
              <a:t>11/23/15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C1776-0C6D-2C49-9B8B-11B7E4D31C1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5FE56842-7E35-BB48-B86A-AC76AC581B69}" type="datetimeFigureOut">
              <a:rPr lang="en-US" smtClean="0"/>
              <a:t>11/23/15</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FEC1776-0C6D-2C49-9B8B-11B7E4D31C1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5FE56842-7E35-BB48-B86A-AC76AC581B69}" type="datetimeFigureOut">
              <a:rPr lang="en-US" smtClean="0"/>
              <a:t>11/23/15</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FEC1776-0C6D-2C49-9B8B-11B7E4D31C1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114.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esignboom.com/contemporary/biomimicry.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3QZp6smeSQ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8.xml"/><Relationship Id="rId2" Type="http://schemas.openxmlformats.org/officeDocument/2006/relationships/hyperlink" Target="http://video.nationalgeographic.com/video/kids/animals-pets-kids/mammals-kids/beaver-kid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 Id="rId3"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eg"/><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eg"/><Relationship Id="rId3"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jpeg"/><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8.xml"/><Relationship Id="rId2"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0.jpeg"/><Relationship Id="rId3" Type="http://schemas.openxmlformats.org/officeDocument/2006/relationships/image" Target="../media/image7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 Id="rId3" Type="http://schemas.openxmlformats.org/officeDocument/2006/relationships/image" Target="../media/image8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8.xml"/><Relationship Id="rId2" Type="http://schemas.openxmlformats.org/officeDocument/2006/relationships/image" Target="../media/image9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4.jpeg"/><Relationship Id="rId3" Type="http://schemas.openxmlformats.org/officeDocument/2006/relationships/image" Target="../media/image9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6.jpeg"/><Relationship Id="rId3" Type="http://schemas.openxmlformats.org/officeDocument/2006/relationships/image" Target="../media/image9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8.xml"/><Relationship Id="rId2" Type="http://schemas.openxmlformats.org/officeDocument/2006/relationships/image" Target="../media/image10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7.jpeg"/><Relationship Id="rId3" Type="http://schemas.openxmlformats.org/officeDocument/2006/relationships/image" Target="../media/image10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9.jpeg"/><Relationship Id="rId3" Type="http://schemas.openxmlformats.org/officeDocument/2006/relationships/image" Target="../media/image11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 Id="rId3" Type="http://schemas.openxmlformats.org/officeDocument/2006/relationships/image" Target="../media/image11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MOaw4lYLtOk" TargetMode="External"/><Relationship Id="rId3" Type="http://schemas.openxmlformats.org/officeDocument/2006/relationships/image" Target="../media/image11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76" y="2885464"/>
            <a:ext cx="7196328" cy="1004688"/>
          </a:xfrm>
        </p:spPr>
        <p:txBody>
          <a:bodyPr/>
          <a:lstStyle/>
          <a:p>
            <a:r>
              <a:rPr lang="en-US" dirty="0"/>
              <a:t>Nature &amp; Design</a:t>
            </a:r>
          </a:p>
        </p:txBody>
      </p:sp>
      <p:sp>
        <p:nvSpPr>
          <p:cNvPr id="3" name="Subtitle 2"/>
          <p:cNvSpPr>
            <a:spLocks noGrp="1"/>
          </p:cNvSpPr>
          <p:nvPr>
            <p:ph type="subTitle" idx="1"/>
          </p:nvPr>
        </p:nvSpPr>
        <p:spPr>
          <a:xfrm>
            <a:off x="493776" y="4123239"/>
            <a:ext cx="7196328" cy="2122113"/>
          </a:xfrm>
        </p:spPr>
        <p:txBody>
          <a:bodyPr/>
          <a:lstStyle/>
          <a:p>
            <a:r>
              <a:rPr lang="en-US" dirty="0" smtClean="0"/>
              <a:t>ART 1600, Aesthetics of Architecture, Interiors &amp; Design</a:t>
            </a:r>
          </a:p>
          <a:p>
            <a:endParaRPr lang="en-US" dirty="0" smtClean="0"/>
          </a:p>
        </p:txBody>
      </p:sp>
    </p:spTree>
    <p:extLst>
      <p:ext uri="{BB962C8B-B14F-4D97-AF65-F5344CB8AC3E}">
        <p14:creationId xmlns:p14="http://schemas.microsoft.com/office/powerpoint/2010/main" val="690587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Arial" charset="0"/>
                <a:ea typeface="ＭＳ Ｐゴシック" charset="0"/>
                <a:cs typeface="ＭＳ Ｐゴシック" charset="0"/>
              </a:rPr>
              <a:t>A ‘natural’ scene</a:t>
            </a:r>
            <a:br>
              <a:rPr lang="en-US">
                <a:latin typeface="Arial" charset="0"/>
                <a:ea typeface="ＭＳ Ｐゴシック" charset="0"/>
                <a:cs typeface="ＭＳ Ｐゴシック" charset="0"/>
              </a:rPr>
            </a:br>
            <a:r>
              <a:rPr lang="en-US" sz="2000">
                <a:latin typeface="Arial" charset="0"/>
                <a:ea typeface="ＭＳ Ｐゴシック" charset="0"/>
                <a:cs typeface="ＭＳ Ｐゴシック" charset="0"/>
              </a:rPr>
              <a:t>no human role in this environment</a:t>
            </a:r>
          </a:p>
        </p:txBody>
      </p:sp>
      <p:pic>
        <p:nvPicPr>
          <p:cNvPr id="22530"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3125" r="-3125"/>
          <a:stretch>
            <a:fillRect/>
          </a:stretch>
        </p:blipFill>
        <p:spPr/>
      </p:pic>
    </p:spTree>
    <p:extLst>
      <p:ext uri="{BB962C8B-B14F-4D97-AF65-F5344CB8AC3E}">
        <p14:creationId xmlns:p14="http://schemas.microsoft.com/office/powerpoint/2010/main" val="10525300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sz="1800">
                <a:latin typeface="Arial" charset="0"/>
                <a:ea typeface="ＭＳ Ｐゴシック" charset="0"/>
                <a:cs typeface="ＭＳ Ｐゴシック" charset="0"/>
              </a:rPr>
              <a:t>So, what do turtles and architecture have in common?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Well, really, quite a lot! Arches, buttresses, geodesic domes, keystones. </a:t>
            </a:r>
            <a:br>
              <a:rPr lang="en-US" sz="1800">
                <a:latin typeface="Arial" charset="0"/>
                <a:ea typeface="ＭＳ Ｐゴシック" charset="0"/>
                <a:cs typeface="ＭＳ Ｐゴシック" charset="0"/>
              </a:rPr>
            </a:br>
            <a:endParaRPr lang="en-US" sz="1800">
              <a:latin typeface="Arial" charset="0"/>
              <a:ea typeface="ＭＳ Ｐゴシック" charset="0"/>
              <a:cs typeface="ＭＳ Ｐゴシック" charset="0"/>
            </a:endParaRPr>
          </a:p>
        </p:txBody>
      </p:sp>
      <p:pic>
        <p:nvPicPr>
          <p:cNvPr id="114690"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extLst>
      <p:ext uri="{BB962C8B-B14F-4D97-AF65-F5344CB8AC3E}">
        <p14:creationId xmlns:p14="http://schemas.microsoft.com/office/powerpoint/2010/main" val="25004131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sz="3600" dirty="0">
                <a:latin typeface="Arial" charset="0"/>
                <a:ea typeface="ＭＳ Ｐゴシック" charset="0"/>
                <a:cs typeface="ＭＳ Ｐゴシック" charset="0"/>
              </a:rPr>
              <a:t>Gothic vaulting &amp; turtle shell structure</a:t>
            </a:r>
          </a:p>
        </p:txBody>
      </p:sp>
      <p:pic>
        <p:nvPicPr>
          <p:cNvPr id="11571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61111" r="-61111"/>
          <a:stretch>
            <a:fillRect/>
          </a:stretch>
        </p:blipFill>
        <p:spPr>
          <a:xfrm>
            <a:off x="-1474788" y="1952625"/>
            <a:ext cx="7772401" cy="4114800"/>
          </a:xfrm>
        </p:spPr>
      </p:pic>
      <p:pic>
        <p:nvPicPr>
          <p:cNvPr id="1157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9288" y="1952625"/>
            <a:ext cx="2895600"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1751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sz="3600" dirty="0">
                <a:latin typeface="Arial" charset="0"/>
                <a:ea typeface="ＭＳ Ｐゴシック" charset="0"/>
                <a:cs typeface="ＭＳ Ｐゴシック" charset="0"/>
              </a:rPr>
              <a:t>Beijing International Airport</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‘The Turtle Shell’</a:t>
            </a:r>
          </a:p>
        </p:txBody>
      </p:sp>
      <p:pic>
        <p:nvPicPr>
          <p:cNvPr id="1167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3278" r="-13278"/>
          <a:stretch>
            <a:fillRect/>
          </a:stretch>
        </p:blipFill>
        <p:spPr/>
      </p:pic>
    </p:spTree>
    <p:extLst>
      <p:ext uri="{BB962C8B-B14F-4D97-AF65-F5344CB8AC3E}">
        <p14:creationId xmlns:p14="http://schemas.microsoft.com/office/powerpoint/2010/main" val="14918057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sz="2400" dirty="0">
                <a:latin typeface="Arial" charset="0"/>
                <a:ea typeface="ＭＳ Ｐゴシック" charset="0"/>
                <a:cs typeface="ＭＳ Ｐゴシック" charset="0"/>
              </a:rPr>
              <a:t>‘Peoples Gas Education Pavilion’</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Chicago, Lincoln Park</a:t>
            </a:r>
            <a:br>
              <a:rPr lang="en-US" sz="20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designed by Studio Gang Architects</a:t>
            </a:r>
          </a:p>
        </p:txBody>
      </p:sp>
      <p:pic>
        <p:nvPicPr>
          <p:cNvPr id="11776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p:pic>
    </p:spTree>
    <p:extLst>
      <p:ext uri="{BB962C8B-B14F-4D97-AF65-F5344CB8AC3E}">
        <p14:creationId xmlns:p14="http://schemas.microsoft.com/office/powerpoint/2010/main" val="24693972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sz="2000">
                <a:latin typeface="Arial" charset="0"/>
                <a:ea typeface="ＭＳ Ｐゴシック" charset="0"/>
                <a:cs typeface="ＭＳ Ｐゴシック" charset="0"/>
              </a:rPr>
              <a:t>There's a dialogue of textures between the gnarled expanse of tortoise-shell fiberglass inserts and the elegant near-gothic-tracery of the wood structure.</a:t>
            </a:r>
          </a:p>
        </p:txBody>
      </p:sp>
      <p:pic>
        <p:nvPicPr>
          <p:cNvPr id="11878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1251" r="-41251"/>
          <a:stretch>
            <a:fillRect/>
          </a:stretch>
        </p:blipFill>
        <p:spPr/>
      </p:pic>
    </p:spTree>
    <p:extLst>
      <p:ext uri="{BB962C8B-B14F-4D97-AF65-F5344CB8AC3E}">
        <p14:creationId xmlns:p14="http://schemas.microsoft.com/office/powerpoint/2010/main" val="4689988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sz="2800" dirty="0">
                <a:latin typeface="Arial" charset="0"/>
                <a:ea typeface="ＭＳ Ｐゴシック" charset="0"/>
                <a:cs typeface="ＭＳ Ｐゴシック" charset="0"/>
              </a:rPr>
              <a:t>‘Peoples Gas Education Pavilion’</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Chicago, Lincoln Park</a:t>
            </a:r>
            <a:br>
              <a:rPr lang="en-US" sz="28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designed by Studio Gang Architects</a:t>
            </a:r>
          </a:p>
        </p:txBody>
      </p:sp>
      <p:pic>
        <p:nvPicPr>
          <p:cNvPr id="1198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p:pic>
    </p:spTree>
    <p:extLst>
      <p:ext uri="{BB962C8B-B14F-4D97-AF65-F5344CB8AC3E}">
        <p14:creationId xmlns:p14="http://schemas.microsoft.com/office/powerpoint/2010/main" val="30263764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sz="2800" dirty="0">
                <a:latin typeface="Arial" charset="0"/>
                <a:ea typeface="ＭＳ Ｐゴシック" charset="0"/>
                <a:cs typeface="ＭＳ Ｐゴシック" charset="0"/>
              </a:rPr>
              <a:t>‘Peoples Gas Education Pavilion’</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Chicago, Lincoln Park</a:t>
            </a:r>
            <a:br>
              <a:rPr lang="en-US" sz="28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designed by Studio Gang Architects</a:t>
            </a:r>
          </a:p>
        </p:txBody>
      </p:sp>
      <p:pic>
        <p:nvPicPr>
          <p:cNvPr id="1208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p:pic>
    </p:spTree>
    <p:extLst>
      <p:ext uri="{BB962C8B-B14F-4D97-AF65-F5344CB8AC3E}">
        <p14:creationId xmlns:p14="http://schemas.microsoft.com/office/powerpoint/2010/main" val="29459304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p:txBody>
          <a:bodyPr/>
          <a:lstStyle/>
          <a:p>
            <a:r>
              <a:rPr lang="en-US" sz="2800" dirty="0">
                <a:latin typeface="Arial" charset="0"/>
                <a:ea typeface="ＭＳ Ｐゴシック" charset="0"/>
                <a:cs typeface="ＭＳ Ｐゴシック" charset="0"/>
              </a:rPr>
              <a:t>‘Peoples Gas Education Pavilion’</a:t>
            </a:r>
            <a:br>
              <a:rPr lang="en-US" sz="28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Chicago, Lincoln Park</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designed by Studio Gang Architects</a:t>
            </a:r>
          </a:p>
        </p:txBody>
      </p:sp>
      <p:pic>
        <p:nvPicPr>
          <p:cNvPr id="1218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extLst>
      <p:ext uri="{BB962C8B-B14F-4D97-AF65-F5344CB8AC3E}">
        <p14:creationId xmlns:p14="http://schemas.microsoft.com/office/powerpoint/2010/main" val="2151991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r>
              <a:rPr lang="en-US" sz="2800" dirty="0">
                <a:latin typeface="Arial" charset="0"/>
                <a:ea typeface="ＭＳ Ｐゴシック" charset="0"/>
                <a:cs typeface="ＭＳ Ｐゴシック" charset="0"/>
              </a:rPr>
              <a:t>‘Peoples Gas Education Pavilion’</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Chicago, Lincoln Park</a:t>
            </a:r>
            <a:br>
              <a:rPr lang="en-US" sz="28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designed by Studio Gang Architects</a:t>
            </a:r>
          </a:p>
        </p:txBody>
      </p:sp>
      <p:sp>
        <p:nvSpPr>
          <p:cNvPr id="122882" name="Content Placeholder 2"/>
          <p:cNvSpPr>
            <a:spLocks noGrp="1"/>
          </p:cNvSpPr>
          <p:nvPr>
            <p:ph idx="1"/>
          </p:nvPr>
        </p:nvSpPr>
        <p:spPr/>
        <p:txBody>
          <a:bodyPr/>
          <a:lstStyle/>
          <a:p>
            <a:r>
              <a:rPr lang="en-US" sz="2000">
                <a:latin typeface="Arial" charset="0"/>
                <a:ea typeface="ＭＳ Ｐゴシック" charset="0"/>
                <a:cs typeface="ＭＳ Ｐゴシック" charset="0"/>
              </a:rPr>
              <a:t>The wood pieces, of Douglas Fir, "one of the strongest structural grade species" are bent in forms, "similar to the way you would make bent wood furniture. </a:t>
            </a:r>
          </a:p>
          <a:p>
            <a:r>
              <a:rPr lang="en-US" sz="2000">
                <a:latin typeface="Arial" charset="0"/>
                <a:ea typeface="ＭＳ Ｐゴシック" charset="0"/>
                <a:cs typeface="ＭＳ Ｐゴシック" charset="0"/>
              </a:rPr>
              <a:t>Layers of lamination are wetted and glued together. </a:t>
            </a:r>
          </a:p>
          <a:p>
            <a:r>
              <a:rPr lang="en-US" sz="2000">
                <a:latin typeface="Arial" charset="0"/>
                <a:ea typeface="ＭＳ Ｐゴシック" charset="0"/>
                <a:cs typeface="ＭＳ Ｐゴシック" charset="0"/>
              </a:rPr>
              <a:t>It's better for the environment because you're not cutting up large trees. </a:t>
            </a:r>
          </a:p>
          <a:p>
            <a:r>
              <a:rPr lang="en-US" sz="2000">
                <a:latin typeface="Arial" charset="0"/>
                <a:ea typeface="ＭＳ Ｐゴシック" charset="0"/>
                <a:cs typeface="ＭＳ Ｐゴシック" charset="0"/>
              </a:rPr>
              <a:t>More waste pieces can be used. </a:t>
            </a:r>
          </a:p>
          <a:p>
            <a:r>
              <a:rPr lang="en-US" sz="2000">
                <a:latin typeface="Arial" charset="0"/>
                <a:ea typeface="ＭＳ Ｐゴシック" charset="0"/>
                <a:cs typeface="ＭＳ Ｐゴシック" charset="0"/>
              </a:rPr>
              <a:t>We also had to have ASTM structural testing done because it's the first time this type of laminated veneer lumber is being used in a such a structure."</a:t>
            </a:r>
          </a:p>
        </p:txBody>
      </p:sp>
    </p:spTree>
    <p:extLst>
      <p:ext uri="{BB962C8B-B14F-4D97-AF65-F5344CB8AC3E}">
        <p14:creationId xmlns:p14="http://schemas.microsoft.com/office/powerpoint/2010/main" val="36667392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sz="1800">
                <a:latin typeface="Arial" charset="0"/>
                <a:ea typeface="ＭＳ Ｐゴシック" charset="0"/>
                <a:cs typeface="ＭＳ Ｐゴシック" charset="0"/>
              </a:rPr>
              <a:t>The wood structure is bolted to steel structures anchored to a concrete foundation. The design of the fiberglass inserts is from a sketch of a tortoise fossil form Gang made when teaching at Yale in 2004.</a:t>
            </a:r>
          </a:p>
        </p:txBody>
      </p:sp>
      <p:pic>
        <p:nvPicPr>
          <p:cNvPr id="12390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9122" r="-19122"/>
          <a:stretch>
            <a:fillRect/>
          </a:stretch>
        </p:blipFill>
        <p:spPr/>
      </p:pic>
    </p:spTree>
    <p:extLst>
      <p:ext uri="{BB962C8B-B14F-4D97-AF65-F5344CB8AC3E}">
        <p14:creationId xmlns:p14="http://schemas.microsoft.com/office/powerpoint/2010/main" val="211856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atin typeface="Arial" charset="0"/>
                <a:ea typeface="ＭＳ Ｐゴシック" charset="0"/>
                <a:cs typeface="ＭＳ Ｐゴシック" charset="0"/>
              </a:rPr>
              <a:t>A ‘natural’ scene</a:t>
            </a:r>
          </a:p>
        </p:txBody>
      </p:sp>
      <p:pic>
        <p:nvPicPr>
          <p:cNvPr id="2355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9900" r="-29900"/>
          <a:stretch>
            <a:fillRect/>
          </a:stretch>
        </p:blipFill>
        <p:spPr/>
      </p:pic>
    </p:spTree>
    <p:extLst>
      <p:ext uri="{BB962C8B-B14F-4D97-AF65-F5344CB8AC3E}">
        <p14:creationId xmlns:p14="http://schemas.microsoft.com/office/powerpoint/2010/main" val="23636618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r>
              <a:rPr lang="en-US" sz="2400" dirty="0">
                <a:latin typeface="Arial" charset="0"/>
                <a:ea typeface="ＭＳ Ｐゴシック" charset="0"/>
                <a:cs typeface="ＭＳ Ｐゴシック" charset="0"/>
              </a:rPr>
              <a:t>Olympic Park Railway Station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Sydney, Australia</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designed by Ken Maher</a:t>
            </a:r>
          </a:p>
        </p:txBody>
      </p:sp>
      <p:pic>
        <p:nvPicPr>
          <p:cNvPr id="1249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8696" r="-8696"/>
          <a:stretch>
            <a:fillRect/>
          </a:stretch>
        </p:blipFill>
        <p:spPr/>
      </p:pic>
    </p:spTree>
    <p:extLst>
      <p:ext uri="{BB962C8B-B14F-4D97-AF65-F5344CB8AC3E}">
        <p14:creationId xmlns:p14="http://schemas.microsoft.com/office/powerpoint/2010/main" val="4880647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sz="2000">
                <a:latin typeface="Arial" charset="0"/>
                <a:ea typeface="ＭＳ Ｐゴシック" charset="0"/>
                <a:cs typeface="ＭＳ Ｐゴシック" charset="0"/>
              </a:rPr>
              <a:t>The station and sports facilities were built for the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2000 Summer Olympics</a:t>
            </a:r>
          </a:p>
        </p:txBody>
      </p:sp>
      <p:pic>
        <p:nvPicPr>
          <p:cNvPr id="12595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8696" r="-8696"/>
          <a:stretch>
            <a:fillRect/>
          </a:stretch>
        </p:blipFill>
        <p:spPr/>
      </p:pic>
    </p:spTree>
    <p:extLst>
      <p:ext uri="{BB962C8B-B14F-4D97-AF65-F5344CB8AC3E}">
        <p14:creationId xmlns:p14="http://schemas.microsoft.com/office/powerpoint/2010/main" val="4921794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r>
              <a:rPr lang="en-US" sz="2400" dirty="0">
                <a:latin typeface="Arial" charset="0"/>
                <a:ea typeface="ＭＳ Ｐゴシック" charset="0"/>
                <a:cs typeface="ＭＳ Ｐゴシック" charset="0"/>
              </a:rPr>
              <a:t>Olympic Park Railway Station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Sydney, Australia</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designed by Ken Maher</a:t>
            </a:r>
          </a:p>
        </p:txBody>
      </p:sp>
      <p:pic>
        <p:nvPicPr>
          <p:cNvPr id="12697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8696" r="-8696"/>
          <a:stretch>
            <a:fillRect/>
          </a:stretch>
        </p:blipFill>
        <p:spPr/>
      </p:pic>
    </p:spTree>
    <p:extLst>
      <p:ext uri="{BB962C8B-B14F-4D97-AF65-F5344CB8AC3E}">
        <p14:creationId xmlns:p14="http://schemas.microsoft.com/office/powerpoint/2010/main" val="13919193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r>
              <a:rPr lang="en-US" sz="2400" dirty="0">
                <a:latin typeface="Arial" charset="0"/>
                <a:ea typeface="ＭＳ Ｐゴシック" charset="0"/>
                <a:cs typeface="ＭＳ Ｐゴシック" charset="0"/>
              </a:rPr>
              <a:t>Olympic Park Railway Station</a:t>
            </a:r>
            <a:br>
              <a:rPr lang="en-US" sz="24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Sydney, Australia</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designed by Ken Maher</a:t>
            </a:r>
          </a:p>
        </p:txBody>
      </p:sp>
      <p:pic>
        <p:nvPicPr>
          <p:cNvPr id="12800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8428" r="-18428"/>
          <a:stretch>
            <a:fillRect/>
          </a:stretch>
        </p:blipFill>
        <p:spPr/>
      </p:pic>
    </p:spTree>
    <p:extLst>
      <p:ext uri="{BB962C8B-B14F-4D97-AF65-F5344CB8AC3E}">
        <p14:creationId xmlns:p14="http://schemas.microsoft.com/office/powerpoint/2010/main" val="292897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lstStyle/>
          <a:p>
            <a:r>
              <a:rPr lang="en-US" sz="3200" dirty="0">
                <a:latin typeface="Arial" charset="0"/>
                <a:ea typeface="ＭＳ Ｐゴシック" charset="0"/>
                <a:cs typeface="ＭＳ Ｐゴシック" charset="0"/>
              </a:rPr>
              <a:t>frogs with suction cup </a:t>
            </a:r>
            <a:r>
              <a:rPr lang="en-US" sz="3200" dirty="0" smtClean="0">
                <a:latin typeface="Arial" charset="0"/>
                <a:ea typeface="ＭＳ Ｐゴシック" charset="0"/>
                <a:cs typeface="ＭＳ Ｐゴシック" charset="0"/>
              </a:rPr>
              <a:t>feet:</a:t>
            </a:r>
            <a:r>
              <a:rPr lang="en-US" sz="3200" dirty="0">
                <a:latin typeface="Arial" charset="0"/>
                <a:ea typeface="ＭＳ Ｐゴシック" charset="0"/>
                <a:cs typeface="ＭＳ Ｐゴシック" charset="0"/>
              </a:rPr>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steel window ‘spiders’ </a:t>
            </a:r>
            <a:br>
              <a:rPr lang="en-US" sz="32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similarity of form and function</a:t>
            </a:r>
          </a:p>
        </p:txBody>
      </p:sp>
      <p:pic>
        <p:nvPicPr>
          <p:cNvPr id="1290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463550" y="1944688"/>
            <a:ext cx="4154488" cy="2198687"/>
          </a:xfrm>
        </p:spPr>
      </p:pic>
      <p:pic>
        <p:nvPicPr>
          <p:cNvPr id="1290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928813"/>
            <a:ext cx="3392488"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1935163"/>
            <a:ext cx="2233613"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2544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r>
              <a:rPr lang="en-US" sz="3200" dirty="0">
                <a:latin typeface="Arial" charset="0"/>
                <a:ea typeface="ＭＳ Ｐゴシック" charset="0"/>
                <a:cs typeface="ＭＳ Ｐゴシック" charset="0"/>
              </a:rPr>
              <a:t>Not </a:t>
            </a:r>
            <a:r>
              <a:rPr lang="en-US" sz="3200" dirty="0" smtClean="0">
                <a:latin typeface="Arial" charset="0"/>
                <a:ea typeface="ＭＳ Ｐゴシック" charset="0"/>
                <a:cs typeface="ＭＳ Ｐゴシック" charset="0"/>
              </a:rPr>
              <a:t>bio-mimicry</a:t>
            </a:r>
            <a:r>
              <a:rPr lang="en-US" sz="3200" dirty="0">
                <a:latin typeface="Arial" charset="0"/>
                <a:ea typeface="ＭＳ Ｐゴシック" charset="0"/>
                <a:cs typeface="ＭＳ Ｐゴシック" charset="0"/>
              </a:rPr>
              <a:t>, just </a:t>
            </a:r>
            <a:r>
              <a:rPr lang="en-US" sz="3200" dirty="0" smtClean="0">
                <a:latin typeface="Arial" charset="0"/>
                <a:ea typeface="ＭＳ Ｐゴシック" charset="0"/>
                <a:cs typeface="ＭＳ Ｐゴシック" charset="0"/>
              </a:rPr>
              <a:t>mimicry:</a:t>
            </a:r>
            <a:br>
              <a:rPr lang="en-US" sz="3200"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This is just a standard building built in the shape of a turtle.</a:t>
            </a:r>
            <a:endParaRPr lang="en-US" sz="2400" dirty="0">
              <a:latin typeface="Arial" charset="0"/>
              <a:ea typeface="ＭＳ Ｐゴシック" charset="0"/>
              <a:cs typeface="ＭＳ Ｐゴシック" charset="0"/>
            </a:endParaRPr>
          </a:p>
        </p:txBody>
      </p:sp>
      <p:pic>
        <p:nvPicPr>
          <p:cNvPr id="1300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4669" b="4669"/>
          <a:stretch>
            <a:fillRect/>
          </a:stretch>
        </p:blipFill>
        <p:spPr/>
      </p:pic>
    </p:spTree>
    <p:extLst>
      <p:ext uri="{BB962C8B-B14F-4D97-AF65-F5344CB8AC3E}">
        <p14:creationId xmlns:p14="http://schemas.microsoft.com/office/powerpoint/2010/main" val="23624319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endParaRPr lang="en-US" sz="1600" dirty="0">
              <a:latin typeface="Arial" charset="0"/>
              <a:ea typeface="ＭＳ Ｐゴシック" charset="0"/>
              <a:cs typeface="ＭＳ Ｐゴシック" charset="0"/>
            </a:endParaRPr>
          </a:p>
        </p:txBody>
      </p:sp>
      <p:sp>
        <p:nvSpPr>
          <p:cNvPr id="131074" name="Content Placeholder 2"/>
          <p:cNvSpPr>
            <a:spLocks noGrp="1"/>
          </p:cNvSpPr>
          <p:nvPr>
            <p:ph idx="1"/>
          </p:nvPr>
        </p:nvSpPr>
        <p:spPr/>
        <p:txBody>
          <a:bodyPr/>
          <a:lstStyle/>
          <a:p>
            <a:r>
              <a:rPr lang="en-US" sz="2800" dirty="0">
                <a:solidFill>
                  <a:srgbClr val="0000FF"/>
                </a:solidFill>
                <a:latin typeface="Arial" charset="0"/>
                <a:ea typeface="ＭＳ Ｐゴシック" charset="0"/>
                <a:cs typeface="ＭＳ Ｐゴシック" charset="0"/>
                <a:hlinkClick r:id="rId2"/>
              </a:rPr>
              <a:t>Biomimicry: Web Page of designboom</a:t>
            </a:r>
            <a:r>
              <a:rPr lang="en-US" sz="2800" dirty="0">
                <a:solidFill>
                  <a:srgbClr val="0000FF"/>
                </a:solidFill>
                <a:latin typeface="Arial" charset="0"/>
                <a:ea typeface="ＭＳ Ｐゴシック" charset="0"/>
                <a:cs typeface="ＭＳ Ｐゴシック" charset="0"/>
              </a:rPr>
              <a:t/>
            </a:r>
            <a:br>
              <a:rPr lang="en-US" sz="2800" dirty="0">
                <a:solidFill>
                  <a:srgbClr val="0000FF"/>
                </a:solidFill>
                <a:latin typeface="Arial" charset="0"/>
                <a:ea typeface="ＭＳ Ｐゴシック" charset="0"/>
                <a:cs typeface="ＭＳ Ｐゴシック" charset="0"/>
              </a:rPr>
            </a:br>
            <a:r>
              <a:rPr lang="en-US" dirty="0">
                <a:latin typeface="Arial" charset="0"/>
                <a:ea typeface="ＭＳ Ｐゴシック" charset="0"/>
                <a:cs typeface="ＭＳ Ｐゴシック" charset="0"/>
              </a:rPr>
              <a:t>an excellent explanation of bio mimicry</a:t>
            </a:r>
          </a:p>
        </p:txBody>
      </p:sp>
    </p:spTree>
    <p:extLst>
      <p:ext uri="{BB962C8B-B14F-4D97-AF65-F5344CB8AC3E}">
        <p14:creationId xmlns:p14="http://schemas.microsoft.com/office/powerpoint/2010/main" val="3414814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atin typeface="Arial" charset="0"/>
                <a:ea typeface="ＭＳ Ｐゴシック" charset="0"/>
                <a:cs typeface="ＭＳ Ｐゴシック" charset="0"/>
              </a:rPr>
              <a:t>A domesticated scene</a:t>
            </a:r>
            <a:br>
              <a:rPr lang="en-US">
                <a:latin typeface="Arial" charset="0"/>
                <a:ea typeface="ＭＳ Ｐゴシック" charset="0"/>
                <a:cs typeface="ＭＳ Ｐゴシック" charset="0"/>
              </a:rPr>
            </a:br>
            <a:r>
              <a:rPr lang="en-US" sz="2000">
                <a:latin typeface="Arial" charset="0"/>
                <a:ea typeface="ＭＳ Ｐゴシック" charset="0"/>
                <a:cs typeface="ＭＳ Ｐゴシック" charset="0"/>
              </a:rPr>
              <a:t>sleeping rat with stuffed toy</a:t>
            </a:r>
          </a:p>
        </p:txBody>
      </p:sp>
      <p:pic>
        <p:nvPicPr>
          <p:cNvPr id="2457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3844" r="-13844"/>
          <a:stretch>
            <a:fillRect/>
          </a:stretch>
        </p:blipFill>
        <p:spPr>
          <a:xfrm>
            <a:off x="534988" y="1897063"/>
            <a:ext cx="8235950" cy="4360862"/>
          </a:xfrm>
        </p:spPr>
      </p:pic>
    </p:spTree>
    <p:extLst>
      <p:ext uri="{BB962C8B-B14F-4D97-AF65-F5344CB8AC3E}">
        <p14:creationId xmlns:p14="http://schemas.microsoft.com/office/powerpoint/2010/main" val="4220160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z="3600" dirty="0">
                <a:latin typeface="Arial" charset="0"/>
                <a:ea typeface="ＭＳ Ｐゴシック" charset="0"/>
                <a:cs typeface="ＭＳ Ｐゴシック" charset="0"/>
              </a:rPr>
              <a:t>Are humans (you, me) ‘natural’?</a:t>
            </a:r>
          </a:p>
        </p:txBody>
      </p:sp>
      <p:sp>
        <p:nvSpPr>
          <p:cNvPr id="3" name="Content Placeholder 2"/>
          <p:cNvSpPr>
            <a:spLocks noGrp="1"/>
          </p:cNvSpPr>
          <p:nvPr>
            <p:ph idx="1"/>
          </p:nvPr>
        </p:nvSpPr>
        <p:spPr/>
        <p:txBody>
          <a:bodyPr/>
          <a:lstStyle/>
          <a:p>
            <a:pPr>
              <a:defRPr/>
            </a:pPr>
            <a:r>
              <a:rPr lang="en-US" sz="2000" dirty="0" smtClean="0"/>
              <a:t>We like to separate humans and the things they make from the rest of the universe.</a:t>
            </a:r>
          </a:p>
          <a:p>
            <a:pPr>
              <a:defRPr/>
            </a:pPr>
            <a:r>
              <a:rPr lang="en-US" sz="2000" dirty="0" smtClean="0"/>
              <a:t>We say the ‘natural and the man made’ make up the whole universe. </a:t>
            </a:r>
            <a:endParaRPr lang="en-US" sz="2000" dirty="0"/>
          </a:p>
          <a:p>
            <a:pPr>
              <a:defRPr/>
            </a:pPr>
            <a:r>
              <a:rPr lang="en-US" sz="2000" dirty="0" smtClean="0"/>
              <a:t>Being ego centric creatures, and believing that we are superior to all other creatures, we find this simple bifurcation of the world to be appealing.</a:t>
            </a:r>
          </a:p>
          <a:p>
            <a:pPr>
              <a:defRPr/>
            </a:pPr>
            <a:r>
              <a:rPr lang="en-US" sz="2000" dirty="0" smtClean="0"/>
              <a:t>Regardless of the validity or legitimacy of it, this distinction does help us organize the world around us. </a:t>
            </a:r>
            <a:endParaRPr lang="en-US" sz="2000" dirty="0"/>
          </a:p>
        </p:txBody>
      </p:sp>
    </p:spTree>
    <p:extLst>
      <p:ext uri="{BB962C8B-B14F-4D97-AF65-F5344CB8AC3E}">
        <p14:creationId xmlns:p14="http://schemas.microsoft.com/office/powerpoint/2010/main" val="3629550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p:txBody>
          <a:bodyPr/>
          <a:lstStyle/>
          <a:p>
            <a:pPr eaLnBrk="1" hangingPunct="1"/>
            <a:r>
              <a:rPr lang="en-US" sz="3200">
                <a:latin typeface="Arial" charset="0"/>
                <a:ea typeface="ＭＳ Ｐゴシック" charset="0"/>
                <a:cs typeface="ＭＳ Ｐゴシック" charset="0"/>
              </a:rPr>
              <a:t>Nature &amp; Design</a:t>
            </a:r>
            <a:br>
              <a:rPr lang="en-US" sz="3200">
                <a:latin typeface="Arial" charset="0"/>
                <a:ea typeface="ＭＳ Ｐゴシック" charset="0"/>
                <a:cs typeface="ＭＳ Ｐゴシック" charset="0"/>
              </a:rPr>
            </a:br>
            <a:r>
              <a:rPr lang="en-US" sz="2000">
                <a:latin typeface="Arial" charset="0"/>
                <a:ea typeface="ＭＳ Ｐゴシック" charset="0"/>
                <a:cs typeface="ＭＳ Ｐゴシック" charset="0"/>
              </a:rPr>
              <a:t>Form, Function, Material, Systems</a:t>
            </a:r>
          </a:p>
        </p:txBody>
      </p:sp>
      <p:sp>
        <p:nvSpPr>
          <p:cNvPr id="26626" name="Content Placeholder 2"/>
          <p:cNvSpPr>
            <a:spLocks noGrp="1"/>
          </p:cNvSpPr>
          <p:nvPr>
            <p:ph idx="4294967295"/>
          </p:nvPr>
        </p:nvSpPr>
        <p:spPr/>
        <p:txBody>
          <a:bodyPr>
            <a:normAutofit lnSpcReduction="10000"/>
          </a:bodyPr>
          <a:lstStyle/>
          <a:p>
            <a:pPr eaLnBrk="1" hangingPunct="1"/>
            <a:r>
              <a:rPr lang="en-US" sz="1800">
                <a:latin typeface="Arial" charset="0"/>
                <a:ea typeface="ＭＳ Ｐゴシック" charset="0"/>
                <a:cs typeface="ＭＳ Ｐゴシック" charset="0"/>
              </a:rPr>
              <a:t>Using biological form and functionality as the basis for man made works of design is referred to as  </a:t>
            </a:r>
            <a:r>
              <a:rPr lang="ja-JP" altLang="en-US" sz="2000" i="1">
                <a:latin typeface="Arial" charset="0"/>
                <a:ea typeface="ＭＳ Ｐゴシック" charset="0"/>
                <a:cs typeface="ＭＳ Ｐゴシック" charset="0"/>
              </a:rPr>
              <a:t>‘</a:t>
            </a:r>
            <a:r>
              <a:rPr lang="en-US" altLang="ja-JP" sz="2000" i="1">
                <a:latin typeface="Arial" charset="0"/>
                <a:ea typeface="ＭＳ Ｐゴシック" charset="0"/>
                <a:cs typeface="ＭＳ Ｐゴシック" charset="0"/>
              </a:rPr>
              <a:t>biomimicry.</a:t>
            </a:r>
            <a:r>
              <a:rPr lang="ja-JP" altLang="en-US" sz="2000" i="1">
                <a:latin typeface="Arial" charset="0"/>
                <a:ea typeface="ＭＳ Ｐゴシック" charset="0"/>
                <a:cs typeface="ＭＳ Ｐゴシック" charset="0"/>
              </a:rPr>
              <a:t>’</a:t>
            </a:r>
            <a:endParaRPr lang="en-US" altLang="ja-JP" sz="2000" i="1">
              <a:latin typeface="Arial" charset="0"/>
              <a:ea typeface="ＭＳ Ｐゴシック" charset="0"/>
              <a:cs typeface="ＭＳ Ｐゴシック" charset="0"/>
            </a:endParaRPr>
          </a:p>
          <a:p>
            <a:pPr eaLnBrk="1" hangingPunct="1"/>
            <a:endParaRPr lang="en-US" sz="1800">
              <a:latin typeface="Arial" charset="0"/>
              <a:ea typeface="ＭＳ Ｐゴシック" charset="0"/>
              <a:cs typeface="ＭＳ Ｐゴシック" charset="0"/>
            </a:endParaRPr>
          </a:p>
          <a:p>
            <a:pPr eaLnBrk="1" hangingPunct="1"/>
            <a:r>
              <a:rPr lang="en-US" sz="1800">
                <a:latin typeface="Arial" charset="0"/>
                <a:ea typeface="ＭＳ Ｐゴシック" charset="0"/>
                <a:cs typeface="ＭＳ Ｐゴシック" charset="0"/>
              </a:rPr>
              <a:t>The natural world is one of inter-related systems; eco systems, support systems, survival systems.</a:t>
            </a:r>
          </a:p>
          <a:p>
            <a:pPr eaLnBrk="1" hangingPunct="1"/>
            <a:endParaRPr lang="en-US" sz="1800">
              <a:latin typeface="Arial" charset="0"/>
              <a:ea typeface="ＭＳ Ｐゴシック" charset="0"/>
              <a:cs typeface="ＭＳ Ｐゴシック" charset="0"/>
            </a:endParaRPr>
          </a:p>
          <a:p>
            <a:pPr eaLnBrk="1" hangingPunct="1"/>
            <a:r>
              <a:rPr lang="en-US" sz="1800">
                <a:latin typeface="Arial" charset="0"/>
                <a:ea typeface="ＭＳ Ｐゴシック" charset="0"/>
                <a:cs typeface="ＭＳ Ｐゴシック" charset="0"/>
              </a:rPr>
              <a:t>There is a popular move in current design to look at the natural world and to try to mimic the ways it works in the human built world.</a:t>
            </a:r>
          </a:p>
          <a:p>
            <a:pPr eaLnBrk="1" hangingPunct="1"/>
            <a:endParaRPr lang="en-US" sz="1800">
              <a:latin typeface="Arial" charset="0"/>
              <a:ea typeface="ＭＳ Ｐゴシック" charset="0"/>
              <a:cs typeface="ＭＳ Ｐゴシック" charset="0"/>
            </a:endParaRPr>
          </a:p>
          <a:p>
            <a:pPr eaLnBrk="1" hangingPunct="1"/>
            <a:r>
              <a:rPr lang="en-US" sz="1800">
                <a:latin typeface="Arial" charset="0"/>
                <a:ea typeface="ＭＳ Ｐゴシック" charset="0"/>
                <a:cs typeface="ＭＳ Ｐゴシック" charset="0"/>
              </a:rPr>
              <a:t>Forms in nature are sometimes geometric, and sometimes not.  </a:t>
            </a:r>
          </a:p>
          <a:p>
            <a:pPr eaLnBrk="1" hangingPunct="1"/>
            <a:endParaRPr lang="en-US" sz="1800">
              <a:latin typeface="Arial" charset="0"/>
              <a:ea typeface="ＭＳ Ｐゴシック" charset="0"/>
              <a:cs typeface="ＭＳ Ｐゴシック" charset="0"/>
            </a:endParaRPr>
          </a:p>
        </p:txBody>
      </p:sp>
    </p:spTree>
    <p:extLst>
      <p:ext uri="{BB962C8B-B14F-4D97-AF65-F5344CB8AC3E}">
        <p14:creationId xmlns:p14="http://schemas.microsoft.com/office/powerpoint/2010/main" val="49582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Arial" charset="0"/>
                <a:ea typeface="ＭＳ Ｐゴシック" charset="0"/>
                <a:cs typeface="ＭＳ Ｐゴシック" charset="0"/>
              </a:rPr>
              <a:t>Homework:  Watch this video outside of class</a:t>
            </a:r>
            <a:br>
              <a:rPr lang="en-US">
                <a:latin typeface="Arial" charset="0"/>
                <a:ea typeface="ＭＳ Ｐゴシック" charset="0"/>
                <a:cs typeface="ＭＳ Ｐゴシック" charset="0"/>
              </a:rPr>
            </a:br>
            <a:r>
              <a:rPr lang="en-US" sz="1800">
                <a:latin typeface="Arial" charset="0"/>
                <a:ea typeface="ＭＳ Ｐゴシック" charset="0"/>
                <a:cs typeface="ＭＳ Ｐゴシック" charset="0"/>
              </a:rPr>
              <a:t>Exam 6 will contain questions about this video!</a:t>
            </a:r>
          </a:p>
        </p:txBody>
      </p:sp>
      <p:sp>
        <p:nvSpPr>
          <p:cNvPr id="27650" name="Content Placeholder 2"/>
          <p:cNvSpPr>
            <a:spLocks noGrp="1"/>
          </p:cNvSpPr>
          <p:nvPr>
            <p:ph idx="1"/>
          </p:nvPr>
        </p:nvSpPr>
        <p:spPr/>
        <p:txBody>
          <a:bodyPr/>
          <a:lstStyle/>
          <a:p>
            <a:r>
              <a:rPr lang="en-US">
                <a:solidFill>
                  <a:srgbClr val="0000FF"/>
                </a:solidFill>
                <a:latin typeface="Arial" charset="0"/>
                <a:ea typeface="ＭＳ Ｐゴシック" charset="0"/>
                <a:cs typeface="ＭＳ Ｐゴシック" charset="0"/>
                <a:hlinkClick r:id="rId2"/>
              </a:rPr>
              <a:t>Using Nature's Genius In Architecture</a:t>
            </a:r>
            <a:r>
              <a:rPr lang="en-US">
                <a:solidFill>
                  <a:srgbClr val="0000FF"/>
                </a:solidFill>
                <a:latin typeface="Arial" charset="0"/>
                <a:ea typeface="ＭＳ Ｐゴシック" charset="0"/>
                <a:cs typeface="ＭＳ Ｐゴシック" charset="0"/>
              </a:rPr>
              <a:t> </a:t>
            </a:r>
            <a:r>
              <a:rPr lang="en-US" sz="1400">
                <a:solidFill>
                  <a:srgbClr val="0000FF"/>
                </a:solidFill>
                <a:latin typeface="Arial" charset="0"/>
                <a:ea typeface="ＭＳ Ｐゴシック" charset="0"/>
                <a:cs typeface="ＭＳ Ｐゴシック" charset="0"/>
              </a:rPr>
              <a:t>(a 16 minute TED Talk)</a:t>
            </a:r>
          </a:p>
        </p:txBody>
      </p:sp>
    </p:spTree>
    <p:extLst>
      <p:ext uri="{BB962C8B-B14F-4D97-AF65-F5344CB8AC3E}">
        <p14:creationId xmlns:p14="http://schemas.microsoft.com/office/powerpoint/2010/main" val="3956215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idx="4294967295"/>
          </p:nvPr>
        </p:nvSpPr>
        <p:spPr/>
        <p:txBody>
          <a:bodyPr/>
          <a:lstStyle/>
          <a:p>
            <a:pPr eaLnBrk="1" hangingPunct="1"/>
            <a:r>
              <a:rPr lang="en-US" sz="2400" dirty="0">
                <a:latin typeface="Arial" charset="0"/>
                <a:ea typeface="ＭＳ Ｐゴシック" charset="0"/>
                <a:cs typeface="ＭＳ Ｐゴシック" charset="0"/>
              </a:rPr>
              <a:t>The Product &amp; The Designer/Fabricator</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a precise geometry a set of functions, a social component</a:t>
            </a:r>
          </a:p>
        </p:txBody>
      </p:sp>
      <p:pic>
        <p:nvPicPr>
          <p:cNvPr id="28674" name="Content Placeholder 3" descr="Honey Comb.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09600" y="2133600"/>
            <a:ext cx="3657600" cy="3657600"/>
          </a:xfrm>
        </p:spPr>
      </p:pic>
      <p:pic>
        <p:nvPicPr>
          <p:cNvPr id="28675" name="Picture 4" descr="Humble Be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33600"/>
            <a:ext cx="3810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563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idx="4294967295"/>
          </p:nvPr>
        </p:nvSpPr>
        <p:spPr/>
        <p:txBody>
          <a:bodyPr/>
          <a:lstStyle/>
          <a:p>
            <a:r>
              <a:rPr lang="en-US" sz="3600" dirty="0">
                <a:latin typeface="Arial" charset="0"/>
                <a:ea typeface="ＭＳ Ｐゴシック" charset="0"/>
                <a:cs typeface="ＭＳ Ｐゴシック" charset="0"/>
              </a:rPr>
              <a:t>The Product &amp; The Designer/</a:t>
            </a:r>
            <a:r>
              <a:rPr lang="en-US" sz="3600" dirty="0" smtClean="0">
                <a:latin typeface="Arial" charset="0"/>
                <a:ea typeface="ＭＳ Ｐゴシック" charset="0"/>
                <a:cs typeface="ＭＳ Ｐゴシック" charset="0"/>
              </a:rPr>
              <a:t>Fabricator</a:t>
            </a:r>
            <a:endParaRPr lang="en-US" dirty="0">
              <a:latin typeface="Arial" charset="0"/>
              <a:ea typeface="ＭＳ Ｐゴシック" charset="0"/>
              <a:cs typeface="ＭＳ Ｐゴシック" charset="0"/>
            </a:endParaRPr>
          </a:p>
        </p:txBody>
      </p:sp>
      <p:pic>
        <p:nvPicPr>
          <p:cNvPr id="29698" name="Content Placeholder 3" descr="Cells.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93875" y="1981200"/>
            <a:ext cx="5556250" cy="4114800"/>
          </a:xfrm>
        </p:spPr>
      </p:pic>
    </p:spTree>
    <p:extLst>
      <p:ext uri="{BB962C8B-B14F-4D97-AF65-F5344CB8AC3E}">
        <p14:creationId xmlns:p14="http://schemas.microsoft.com/office/powerpoint/2010/main" val="213719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p:txBody>
          <a:bodyPr/>
          <a:lstStyle/>
          <a:p>
            <a:pPr eaLnBrk="1" hangingPunct="1"/>
            <a:r>
              <a:rPr lang="en-US" sz="3200" dirty="0">
                <a:latin typeface="Arial" charset="0"/>
                <a:ea typeface="ＭＳ Ｐゴシック" charset="0"/>
                <a:cs typeface="ＭＳ Ｐゴシック" charset="0"/>
              </a:rPr>
              <a:t>A wasp</a:t>
            </a:r>
            <a:r>
              <a:rPr lang="ja-JP" altLang="en-US" sz="3200" dirty="0">
                <a:latin typeface="Arial" charset="0"/>
                <a:ea typeface="ＭＳ Ｐゴシック" charset="0"/>
                <a:cs typeface="ＭＳ Ｐゴシック" charset="0"/>
              </a:rPr>
              <a:t>’</a:t>
            </a:r>
            <a:r>
              <a:rPr lang="en-US" altLang="ja-JP" sz="3200" dirty="0">
                <a:latin typeface="Arial" charset="0"/>
                <a:ea typeface="ＭＳ Ｐゴシック" charset="0"/>
                <a:cs typeface="ＭＳ Ｐゴシック" charset="0"/>
              </a:rPr>
              <a:t>s </a:t>
            </a:r>
            <a:r>
              <a:rPr lang="en-US" altLang="ja-JP" sz="3200" dirty="0" smtClean="0">
                <a:latin typeface="Arial" charset="0"/>
                <a:ea typeface="ＭＳ Ｐゴシック" charset="0"/>
                <a:cs typeface="ＭＳ Ｐゴシック" charset="0"/>
              </a:rPr>
              <a:t>nest:</a:t>
            </a:r>
            <a:r>
              <a:rPr lang="en-US" altLang="ja-JP" sz="3200" dirty="0">
                <a:latin typeface="Arial" charset="0"/>
                <a:ea typeface="ＭＳ Ｐゴシック" charset="0"/>
                <a:cs typeface="ＭＳ Ｐゴシック" charset="0"/>
              </a:rPr>
              <a:t/>
            </a:r>
            <a:br>
              <a:rPr lang="en-US" altLang="ja-JP" sz="3200" dirty="0">
                <a:latin typeface="Arial" charset="0"/>
                <a:ea typeface="ＭＳ Ｐゴシック" charset="0"/>
                <a:cs typeface="ＭＳ Ｐゴシック" charset="0"/>
              </a:rPr>
            </a:br>
            <a:r>
              <a:rPr lang="en-US" altLang="ja-JP" sz="3200" dirty="0">
                <a:latin typeface="Arial" charset="0"/>
                <a:ea typeface="ＭＳ Ｐゴシック" charset="0"/>
                <a:cs typeface="ＭＳ Ｐゴシック" charset="0"/>
              </a:rPr>
              <a:t>not a simple or obvious geometry</a:t>
            </a:r>
            <a:endParaRPr lang="en-US" sz="3200" dirty="0">
              <a:latin typeface="Arial" charset="0"/>
              <a:ea typeface="ＭＳ Ｐゴシック" charset="0"/>
              <a:cs typeface="ＭＳ Ｐゴシック" charset="0"/>
            </a:endParaRPr>
          </a:p>
        </p:txBody>
      </p:sp>
      <p:pic>
        <p:nvPicPr>
          <p:cNvPr id="30722" name="Content Placeholder 3" descr="bald-faced-hornet-nest-pestcemetery.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4400" y="1600200"/>
            <a:ext cx="3086100" cy="4114800"/>
          </a:xfrm>
        </p:spPr>
      </p:pic>
      <p:pic>
        <p:nvPicPr>
          <p:cNvPr id="307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36576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0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p:txBody>
          <a:bodyPr/>
          <a:lstStyle/>
          <a:p>
            <a:pPr eaLnBrk="1" hangingPunct="1"/>
            <a:r>
              <a:rPr lang="en-US" sz="2400">
                <a:latin typeface="Arial" charset="0"/>
                <a:ea typeface="ＭＳ Ｐゴシック" charset="0"/>
                <a:cs typeface="ＭＳ Ｐゴシック" charset="0"/>
              </a:rPr>
              <a:t>A Fabricator &amp; Designer</a:t>
            </a:r>
          </a:p>
        </p:txBody>
      </p:sp>
      <p:pic>
        <p:nvPicPr>
          <p:cNvPr id="31746" name="Content Placeholder 3" descr="HappyBeaver.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828800"/>
            <a:ext cx="3657600" cy="3676650"/>
          </a:xfrm>
        </p:spPr>
      </p:pic>
      <p:pic>
        <p:nvPicPr>
          <p:cNvPr id="31747" name="Picture 4" descr="bea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beaver_looking_came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267200"/>
            <a:ext cx="25146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968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latin typeface="Arial" charset="0"/>
                <a:ea typeface="ＭＳ Ｐゴシック" charset="0"/>
                <a:cs typeface="Arial" charset="0"/>
              </a:rPr>
              <a:t> </a:t>
            </a:r>
            <a:r>
              <a:rPr lang="en-US" sz="3600" dirty="0">
                <a:latin typeface="Arial" charset="0"/>
                <a:ea typeface="ＭＳ Ｐゴシック" charset="0"/>
                <a:cs typeface="Arial" charset="0"/>
              </a:rPr>
              <a:t>Concepts In Design:</a:t>
            </a:r>
            <a:br>
              <a:rPr lang="en-US" sz="3600" dirty="0">
                <a:latin typeface="Arial" charset="0"/>
                <a:ea typeface="ＭＳ Ｐゴシック" charset="0"/>
                <a:cs typeface="Arial" charset="0"/>
              </a:rPr>
            </a:br>
            <a:r>
              <a:rPr lang="en-US" sz="3600" dirty="0">
                <a:latin typeface="Arial" charset="0"/>
                <a:ea typeface="ＭＳ Ｐゴシック" charset="0"/>
                <a:cs typeface="Arial" charset="0"/>
              </a:rPr>
              <a:t>Nature</a:t>
            </a:r>
          </a:p>
        </p:txBody>
      </p:sp>
      <p:sp>
        <p:nvSpPr>
          <p:cNvPr id="3" name="Content Placeholder 2"/>
          <p:cNvSpPr>
            <a:spLocks noGrp="1"/>
          </p:cNvSpPr>
          <p:nvPr>
            <p:ph idx="1"/>
          </p:nvPr>
        </p:nvSpPr>
        <p:spPr/>
        <p:txBody>
          <a:bodyPr/>
          <a:lstStyle/>
          <a:p>
            <a:r>
              <a:rPr lang="en-US" dirty="0">
                <a:latin typeface="Arial" charset="0"/>
                <a:ea typeface="ＭＳ Ｐゴシック" charset="0"/>
                <a:cs typeface="ＭＳ Ｐゴシック" charset="0"/>
              </a:rPr>
              <a:t>There are three complex words here:</a:t>
            </a:r>
          </a:p>
          <a:p>
            <a:r>
              <a:rPr lang="en-US" dirty="0">
                <a:latin typeface="Arial" charset="0"/>
                <a:ea typeface="ＭＳ Ｐゴシック" charset="0"/>
                <a:cs typeface="ＭＳ Ｐゴシック" charset="0"/>
              </a:rPr>
              <a:t>concepts</a:t>
            </a:r>
          </a:p>
          <a:p>
            <a:r>
              <a:rPr lang="en-US" dirty="0">
                <a:latin typeface="Arial" charset="0"/>
                <a:ea typeface="ＭＳ Ｐゴシック" charset="0"/>
                <a:cs typeface="ＭＳ Ｐゴシック" charset="0"/>
              </a:rPr>
              <a:t>design</a:t>
            </a:r>
          </a:p>
          <a:p>
            <a:r>
              <a:rPr lang="en-US" dirty="0">
                <a:latin typeface="Arial" charset="0"/>
                <a:ea typeface="ＭＳ Ｐゴシック" charset="0"/>
                <a:cs typeface="ＭＳ Ｐゴシック" charset="0"/>
              </a:rPr>
              <a:t>nature</a:t>
            </a:r>
          </a:p>
          <a:p>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What </a:t>
            </a:r>
            <a:r>
              <a:rPr lang="en-US" dirty="0">
                <a:latin typeface="Arial" charset="0"/>
                <a:ea typeface="ＭＳ Ｐゴシック" charset="0"/>
                <a:cs typeface="ＭＳ Ｐゴシック" charset="0"/>
              </a:rPr>
              <a:t>do each of these mean?  </a:t>
            </a:r>
          </a:p>
        </p:txBody>
      </p:sp>
    </p:spTree>
    <p:extLst>
      <p:ext uri="{BB962C8B-B14F-4D97-AF65-F5344CB8AC3E}">
        <p14:creationId xmlns:p14="http://schemas.microsoft.com/office/powerpoint/2010/main" val="988734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p:txBody>
          <a:bodyPr/>
          <a:lstStyle/>
          <a:p>
            <a:pPr eaLnBrk="1" hangingPunct="1"/>
            <a:r>
              <a:rPr lang="en-US" sz="2400" dirty="0">
                <a:latin typeface="Arial" charset="0"/>
                <a:ea typeface="ＭＳ Ｐゴシック" charset="0"/>
                <a:cs typeface="ＭＳ Ｐゴシック" charset="0"/>
              </a:rPr>
              <a:t>A water barrier and a residence constructed by beavers</a:t>
            </a:r>
            <a:br>
              <a:rPr lang="en-US" sz="24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hlinkClick r:id="rId2"/>
              </a:rPr>
              <a:t>National Geographic: Beavers Building a Dam</a:t>
            </a:r>
            <a:r>
              <a:rPr lang="en-US" sz="1800" dirty="0">
                <a:latin typeface="Arial" charset="0"/>
                <a:ea typeface="ＭＳ Ｐゴシック" charset="0"/>
                <a:cs typeface="ＭＳ Ｐゴシック" charset="0"/>
              </a:rPr>
              <a:t> </a:t>
            </a:r>
            <a:r>
              <a:rPr lang="en-US" sz="1400" dirty="0">
                <a:latin typeface="Arial" charset="0"/>
                <a:ea typeface="ＭＳ Ｐゴシック" charset="0"/>
                <a:cs typeface="ＭＳ Ｐゴシック" charset="0"/>
              </a:rPr>
              <a:t>(a 2minute video)</a:t>
            </a:r>
          </a:p>
        </p:txBody>
      </p:sp>
      <p:pic>
        <p:nvPicPr>
          <p:cNvPr id="32770" name="Content Placeholder 3" descr="20080619005.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85800" y="2057400"/>
            <a:ext cx="3944938" cy="2895600"/>
          </a:xfrm>
        </p:spPr>
      </p:pic>
      <p:pic>
        <p:nvPicPr>
          <p:cNvPr id="32771" name="Picture 4" descr="1804280876_de3003b5b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2057400"/>
            <a:ext cx="36941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403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p:txBody>
          <a:bodyPr/>
          <a:lstStyle/>
          <a:p>
            <a:pPr eaLnBrk="1" hangingPunct="1"/>
            <a:r>
              <a:rPr lang="en-US" sz="2400" dirty="0">
                <a:latin typeface="Arial" charset="0"/>
                <a:ea typeface="ＭＳ Ｐゴシック" charset="0"/>
                <a:cs typeface="ＭＳ Ｐゴシック" charset="0"/>
              </a:rPr>
              <a:t>Section through a beaver</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dam</a:t>
            </a:r>
            <a:br>
              <a:rPr lang="en-US" altLang="ja-JP" sz="2400" dirty="0">
                <a:latin typeface="Arial" charset="0"/>
                <a:ea typeface="ＭＳ Ｐゴシック" charset="0"/>
                <a:cs typeface="ＭＳ Ｐゴシック" charset="0"/>
              </a:rPr>
            </a:br>
            <a:r>
              <a:rPr lang="en-US" altLang="ja-JP" sz="1200" dirty="0">
                <a:latin typeface="Arial" charset="0"/>
                <a:ea typeface="ＭＳ Ｐゴシック" charset="0"/>
                <a:cs typeface="ＭＳ Ｐゴシック" charset="0"/>
              </a:rPr>
              <a:t>http://</a:t>
            </a:r>
            <a:r>
              <a:rPr lang="en-US" altLang="ja-JP" sz="1200" dirty="0" err="1">
                <a:latin typeface="Arial" charset="0"/>
                <a:ea typeface="ＭＳ Ｐゴシック" charset="0"/>
                <a:cs typeface="ＭＳ Ｐゴシック" charset="0"/>
              </a:rPr>
              <a:t>animals.howstuffworks.com</a:t>
            </a:r>
            <a:r>
              <a:rPr lang="en-US" altLang="ja-JP" sz="1200" dirty="0">
                <a:latin typeface="Arial" charset="0"/>
                <a:ea typeface="ＭＳ Ｐゴシック" charset="0"/>
                <a:cs typeface="ＭＳ Ｐゴシック" charset="0"/>
              </a:rPr>
              <a:t>/mammals/beaver-</a:t>
            </a:r>
            <a:r>
              <a:rPr lang="en-US" altLang="ja-JP" sz="1200" dirty="0" err="1">
                <a:latin typeface="Arial" charset="0"/>
                <a:ea typeface="ＭＳ Ｐゴシック" charset="0"/>
                <a:cs typeface="ＭＳ Ｐゴシック" charset="0"/>
              </a:rPr>
              <a:t>dam.htm</a:t>
            </a:r>
            <a:endParaRPr lang="en-US" sz="1200" dirty="0">
              <a:latin typeface="Arial" charset="0"/>
              <a:ea typeface="ＭＳ Ｐゴシック" charset="0"/>
              <a:cs typeface="ＭＳ Ｐゴシック" charset="0"/>
            </a:endParaRPr>
          </a:p>
        </p:txBody>
      </p:sp>
      <p:pic>
        <p:nvPicPr>
          <p:cNvPr id="33794" name="Content Placeholder 3" descr="beaver-2.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2000" y="2133600"/>
            <a:ext cx="5080000" cy="3810000"/>
          </a:xfrm>
        </p:spPr>
      </p:pic>
    </p:spTree>
    <p:extLst>
      <p:ext uri="{BB962C8B-B14F-4D97-AF65-F5344CB8AC3E}">
        <p14:creationId xmlns:p14="http://schemas.microsoft.com/office/powerpoint/2010/main" val="4157864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idx="4294967295"/>
          </p:nvPr>
        </p:nvSpPr>
        <p:spPr/>
        <p:txBody>
          <a:bodyPr/>
          <a:lstStyle/>
          <a:p>
            <a:pPr eaLnBrk="1" hangingPunct="1"/>
            <a:r>
              <a:rPr lang="en-US" sz="3200" dirty="0" smtClean="0">
                <a:latin typeface="Arial" charset="0"/>
                <a:ea typeface="ＭＳ Ｐゴシック" charset="0"/>
                <a:cs typeface="ＭＳ Ｐゴシック" charset="0"/>
              </a:rPr>
              <a:t>Bird</a:t>
            </a:r>
            <a:r>
              <a:rPr lang="en-US" altLang="ja-JP" sz="3200" dirty="0" smtClean="0">
                <a:latin typeface="Arial" charset="0"/>
                <a:ea typeface="ＭＳ Ｐゴシック" charset="0"/>
                <a:cs typeface="ＭＳ Ｐゴシック" charset="0"/>
              </a:rPr>
              <a:t> nests:</a:t>
            </a:r>
            <a:br>
              <a:rPr lang="en-US" altLang="ja-JP" sz="3200" dirty="0" smtClean="0">
                <a:latin typeface="Arial" charset="0"/>
                <a:ea typeface="ＭＳ Ｐゴシック" charset="0"/>
                <a:cs typeface="ＭＳ Ｐゴシック" charset="0"/>
              </a:rPr>
            </a:br>
            <a:r>
              <a:rPr lang="en-US" altLang="ja-JP" sz="2800" dirty="0" smtClean="0">
                <a:latin typeface="Arial" charset="0"/>
                <a:ea typeface="ＭＳ Ｐゴシック" charset="0"/>
                <a:cs typeface="ＭＳ Ｐゴシック" charset="0"/>
              </a:rPr>
              <a:t>organized purposeful and functional construction by ‘natural’ creatures</a:t>
            </a:r>
            <a:endParaRPr lang="en-US" sz="2800" dirty="0">
              <a:latin typeface="Arial" charset="0"/>
              <a:ea typeface="ＭＳ Ｐゴシック" charset="0"/>
              <a:cs typeface="ＭＳ Ｐゴシック" charset="0"/>
            </a:endParaRPr>
          </a:p>
        </p:txBody>
      </p:sp>
      <p:pic>
        <p:nvPicPr>
          <p:cNvPr id="34818" name="Content Placeholder 3" descr="robins-nest.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905000"/>
            <a:ext cx="4043363" cy="3027363"/>
          </a:xfrm>
        </p:spPr>
      </p:pic>
      <p:pic>
        <p:nvPicPr>
          <p:cNvPr id="34819" name="Picture 4" descr="IMG_02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825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idx="4294967295"/>
          </p:nvPr>
        </p:nvSpPr>
        <p:spPr/>
        <p:txBody>
          <a:bodyPr/>
          <a:lstStyle/>
          <a:p>
            <a:pPr eaLnBrk="1" hangingPunct="1"/>
            <a:r>
              <a:rPr lang="en-US" sz="3200" dirty="0">
                <a:latin typeface="Arial" charset="0"/>
                <a:ea typeface="ＭＳ Ｐゴシック" charset="0"/>
                <a:cs typeface="ＭＳ Ｐゴシック" charset="0"/>
              </a:rPr>
              <a:t>The chambered Nautilus </a:t>
            </a:r>
            <a:r>
              <a:rPr lang="en-US" sz="3200" dirty="0" smtClean="0">
                <a:latin typeface="Arial" charset="0"/>
                <a:ea typeface="ＭＳ Ｐゴシック" charset="0"/>
                <a:cs typeface="ＭＳ Ｐゴシック" charset="0"/>
              </a:rPr>
              <a:t>shell:</a:t>
            </a:r>
            <a:br>
              <a:rPr lang="en-US" sz="3200"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a highly ordered physical object </a:t>
            </a:r>
            <a:r>
              <a:rPr lang="en-US" sz="3200" dirty="0" smtClean="0">
                <a:latin typeface="Arial" charset="0"/>
                <a:ea typeface="ＭＳ Ｐゴシック" charset="0"/>
                <a:cs typeface="ＭＳ Ｐゴシック" charset="0"/>
              </a:rPr>
              <a:t/>
            </a:r>
            <a:br>
              <a:rPr lang="en-US" sz="32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(it is close to a physical depiction of the Fibonacci series)</a:t>
            </a:r>
            <a:endParaRPr lang="en-US" sz="2000" dirty="0">
              <a:latin typeface="Arial" charset="0"/>
              <a:ea typeface="ＭＳ Ｐゴシック" charset="0"/>
              <a:cs typeface="ＭＳ Ｐゴシック" charset="0"/>
            </a:endParaRPr>
          </a:p>
        </p:txBody>
      </p:sp>
      <p:pic>
        <p:nvPicPr>
          <p:cNvPr id="35842" name="Content Placeholder 3" descr="fractal-nautilus-shell.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905000"/>
            <a:ext cx="3157538" cy="4114800"/>
          </a:xfrm>
        </p:spPr>
      </p:pic>
      <p:pic>
        <p:nvPicPr>
          <p:cNvPr id="35843" name="Picture 4" descr="0a NautilusShell 499x3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0500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14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a:xfrm>
            <a:off x="765174" y="62486"/>
            <a:ext cx="7612063" cy="1417638"/>
          </a:xfrm>
        </p:spPr>
        <p:txBody>
          <a:bodyPr/>
          <a:lstStyle/>
          <a:p>
            <a:pPr eaLnBrk="1" hangingPunct="1"/>
            <a:r>
              <a:rPr lang="en-US" sz="1800" dirty="0">
                <a:latin typeface="Arial" charset="0"/>
                <a:ea typeface="ＭＳ Ｐゴシック" charset="0"/>
                <a:cs typeface="ＭＳ Ｐゴシック" charset="0"/>
              </a:rPr>
              <a:t/>
            </a:r>
            <a:br>
              <a:rPr lang="en-US" sz="1800" dirty="0">
                <a:latin typeface="Arial" charset="0"/>
                <a:ea typeface="ＭＳ Ｐゴシック" charset="0"/>
                <a:cs typeface="ＭＳ Ｐゴシック" charset="0"/>
              </a:rPr>
            </a:br>
            <a:r>
              <a:rPr lang="en-US" sz="2000" b="1" dirty="0">
                <a:latin typeface="Arial" charset="0"/>
                <a:ea typeface="ＭＳ Ｐゴシック" charset="0"/>
                <a:cs typeface="ＭＳ Ｐゴシック" charset="0"/>
              </a:rPr>
              <a:t>Wilson Bentley, a Vermont farmer, took photographs of snowflakes under a microscope as a hobby</a:t>
            </a:r>
            <a:r>
              <a:rPr lang="en-US" sz="1600" b="1" dirty="0">
                <a:latin typeface="Arial" charset="0"/>
                <a:ea typeface="ＭＳ Ｐゴシック" charset="0"/>
                <a:cs typeface="ＭＳ Ｐゴシック" charset="0"/>
              </a:rPr>
              <a:t>. </a:t>
            </a:r>
            <a:r>
              <a:rPr lang="en-US" sz="1600" b="1" dirty="0" smtClean="0">
                <a:latin typeface="Arial" charset="0"/>
                <a:ea typeface="ＭＳ Ｐゴシック" charset="0"/>
                <a:cs typeface="ＭＳ Ｐゴシック" charset="0"/>
              </a:rPr>
              <a:t/>
            </a:r>
            <a:br>
              <a:rPr lang="en-US" sz="1600" b="1"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These </a:t>
            </a:r>
            <a:r>
              <a:rPr lang="en-US" sz="1600" dirty="0">
                <a:latin typeface="Arial" charset="0"/>
                <a:ea typeface="ＭＳ Ｐゴシック" charset="0"/>
                <a:cs typeface="ＭＳ Ｐゴシック" charset="0"/>
              </a:rPr>
              <a:t>photographs were published in </a:t>
            </a:r>
            <a:r>
              <a:rPr lang="en-US" sz="1600" dirty="0" smtClean="0">
                <a:latin typeface="Arial" charset="0"/>
                <a:ea typeface="ＭＳ Ｐゴシック" charset="0"/>
                <a:cs typeface="ＭＳ Ｐゴシック" charset="0"/>
              </a:rPr>
              <a:t>the</a:t>
            </a:r>
            <a:br>
              <a:rPr lang="en-US" sz="1600" dirty="0" smtClean="0">
                <a:latin typeface="Arial" charset="0"/>
                <a:ea typeface="ＭＳ Ｐゴシック" charset="0"/>
                <a:cs typeface="ＭＳ Ｐゴシック" charset="0"/>
              </a:rPr>
            </a:br>
            <a:r>
              <a:rPr lang="ja-JP" altLang="en-US" sz="1600" dirty="0" smtClean="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Monthly </a:t>
            </a:r>
            <a:r>
              <a:rPr lang="en-US" altLang="ja-JP" sz="1600" dirty="0" smtClean="0">
                <a:latin typeface="Arial" charset="0"/>
                <a:ea typeface="ＭＳ Ｐゴシック" charset="0"/>
                <a:cs typeface="ＭＳ Ｐゴシック" charset="0"/>
              </a:rPr>
              <a:t>Weather </a:t>
            </a:r>
            <a:r>
              <a:rPr lang="en-US" altLang="ja-JP" sz="1600" dirty="0">
                <a:latin typeface="Arial" charset="0"/>
                <a:ea typeface="ＭＳ Ｐゴシック" charset="0"/>
                <a:cs typeface="ＭＳ Ｐゴシック" charset="0"/>
              </a:rPr>
              <a:t>Review</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 in 1902</a:t>
            </a:r>
            <a:r>
              <a:rPr lang="en-US" altLang="ja-JP" sz="1600" dirty="0" smtClean="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	</a:t>
            </a:r>
            <a:br>
              <a:rPr lang="en-US" altLang="ja-JP" sz="1600" dirty="0">
                <a:latin typeface="Arial" charset="0"/>
                <a:ea typeface="ＭＳ Ｐゴシック" charset="0"/>
                <a:cs typeface="ＭＳ Ｐゴシック" charset="0"/>
              </a:rPr>
            </a:br>
            <a:endParaRPr lang="en-US" sz="1600" dirty="0">
              <a:latin typeface="Arial" charset="0"/>
              <a:ea typeface="ＭＳ Ｐゴシック" charset="0"/>
              <a:cs typeface="ＭＳ Ｐゴシック" charset="0"/>
            </a:endParaRPr>
          </a:p>
        </p:txBody>
      </p:sp>
      <p:pic>
        <p:nvPicPr>
          <p:cNvPr id="36866" name="Content Placeholder 7" descr="es0506_p1_snowflakes_b.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73175" y="1981200"/>
            <a:ext cx="6597650" cy="4114800"/>
          </a:xfrm>
        </p:spPr>
      </p:pic>
    </p:spTree>
    <p:extLst>
      <p:ext uri="{BB962C8B-B14F-4D97-AF65-F5344CB8AC3E}">
        <p14:creationId xmlns:p14="http://schemas.microsoft.com/office/powerpoint/2010/main" val="1273365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p:txBody>
          <a:bodyPr/>
          <a:lstStyle/>
          <a:p>
            <a:pPr eaLnBrk="1" hangingPunct="1"/>
            <a:r>
              <a:rPr lang="en-US" sz="3200" dirty="0" smtClean="0">
                <a:latin typeface="Arial" charset="0"/>
                <a:ea typeface="ＭＳ Ｐゴシック" charset="0"/>
                <a:cs typeface="ＭＳ Ｐゴシック" charset="0"/>
              </a:rPr>
              <a:t>A single snowflake</a:t>
            </a:r>
            <a:br>
              <a:rPr lang="en-US" sz="3200"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Scientists today believe that all snowflakes fall into one of 35 shapes. </a:t>
            </a:r>
            <a:endParaRPr lang="en-US" sz="2400" dirty="0">
              <a:latin typeface="Arial" charset="0"/>
              <a:ea typeface="ＭＳ Ｐゴシック" charset="0"/>
              <a:cs typeface="ＭＳ Ｐゴシック" charset="0"/>
            </a:endParaRPr>
          </a:p>
        </p:txBody>
      </p:sp>
      <p:pic>
        <p:nvPicPr>
          <p:cNvPr id="37890" name="Content Placeholder 3" descr="ig35_snowflakes_02_02.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20813" y="1981200"/>
            <a:ext cx="6302375" cy="4114800"/>
          </a:xfrm>
        </p:spPr>
      </p:pic>
    </p:spTree>
    <p:extLst>
      <p:ext uri="{BB962C8B-B14F-4D97-AF65-F5344CB8AC3E}">
        <p14:creationId xmlns:p14="http://schemas.microsoft.com/office/powerpoint/2010/main" val="2612062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idx="4294967295"/>
          </p:nvPr>
        </p:nvSpPr>
        <p:spPr/>
        <p:txBody>
          <a:bodyPr/>
          <a:lstStyle/>
          <a:p>
            <a:pPr eaLnBrk="1" hangingPunct="1"/>
            <a:r>
              <a:rPr lang="en-US" sz="3200" dirty="0" smtClean="0">
                <a:latin typeface="Arial" charset="0"/>
                <a:ea typeface="ＭＳ Ｐゴシック" charset="0"/>
                <a:cs typeface="ＭＳ Ｐゴシック" charset="0"/>
              </a:rPr>
              <a:t>Snowflakes:</a:t>
            </a:r>
            <a:br>
              <a:rPr lang="en-US" sz="3200" dirty="0" smtClean="0">
                <a:latin typeface="Arial" charset="0"/>
                <a:ea typeface="ＭＳ Ｐゴシック" charset="0"/>
                <a:cs typeface="ＭＳ Ｐゴシック" charset="0"/>
              </a:rPr>
            </a:br>
            <a:r>
              <a:rPr lang="en-US" sz="3200" dirty="0" smtClean="0">
                <a:latin typeface="Arial" charset="0"/>
                <a:ea typeface="ＭＳ Ｐゴシック" charset="0"/>
                <a:cs typeface="ＭＳ Ｐゴシック" charset="0"/>
              </a:rPr>
              <a:t>Beautiful and complex form</a:t>
            </a:r>
            <a:endParaRPr lang="en-US" sz="3200" dirty="0">
              <a:latin typeface="Arial" charset="0"/>
              <a:ea typeface="ＭＳ Ｐゴシック" charset="0"/>
              <a:cs typeface="ＭＳ Ｐゴシック" charset="0"/>
            </a:endParaRPr>
          </a:p>
        </p:txBody>
      </p:sp>
      <p:pic>
        <p:nvPicPr>
          <p:cNvPr id="38914" name="Content Placeholder 3" descr="ig35_snowflakes_04_02.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981200"/>
            <a:ext cx="3862388" cy="4114800"/>
          </a:xfrm>
        </p:spPr>
      </p:pic>
      <p:pic>
        <p:nvPicPr>
          <p:cNvPr id="38915" name="Picture 4" descr="ig35_snowflakes_06_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3505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5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idx="4294967295"/>
          </p:nvPr>
        </p:nvSpPr>
        <p:spPr/>
        <p:txBody>
          <a:bodyPr/>
          <a:lstStyle/>
          <a:p>
            <a:pPr eaLnBrk="1" hangingPunct="1"/>
            <a:r>
              <a:rPr lang="en-US" sz="3200" dirty="0">
                <a:latin typeface="Arial" charset="0"/>
                <a:ea typeface="ＭＳ Ｐゴシック" charset="0"/>
                <a:cs typeface="ＭＳ Ｐゴシック" charset="0"/>
              </a:rPr>
              <a:t>Flowers exhibit pattern </a:t>
            </a:r>
            <a:br>
              <a:rPr lang="en-US" sz="32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not to mention color and form</a:t>
            </a:r>
          </a:p>
        </p:txBody>
      </p:sp>
      <p:pic>
        <p:nvPicPr>
          <p:cNvPr id="39938" name="Content Placeholder 3" descr="anna.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2133600"/>
            <a:ext cx="3175000" cy="3162300"/>
          </a:xfrm>
        </p:spPr>
      </p:pic>
      <p:pic>
        <p:nvPicPr>
          <p:cNvPr id="39939" name="Picture 4" descr="020525182007sunflower_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33600"/>
            <a:ext cx="44196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845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idx="4294967295"/>
          </p:nvPr>
        </p:nvSpPr>
        <p:spPr/>
        <p:txBody>
          <a:bodyPr/>
          <a:lstStyle/>
          <a:p>
            <a:pPr eaLnBrk="1" hangingPunct="1"/>
            <a:r>
              <a:rPr lang="en-US" sz="3200" dirty="0">
                <a:latin typeface="Arial" charset="0"/>
                <a:ea typeface="ＭＳ Ｐゴシック" charset="0"/>
                <a:cs typeface="ＭＳ Ｐゴシック" charset="0"/>
              </a:rPr>
              <a:t>Geometry, pattern, material, form</a:t>
            </a:r>
          </a:p>
        </p:txBody>
      </p:sp>
      <p:pic>
        <p:nvPicPr>
          <p:cNvPr id="40962" name="Content Placeholder 3" descr="3305160458_07b9711866.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2133600"/>
            <a:ext cx="3276600" cy="4368800"/>
          </a:xfrm>
        </p:spPr>
      </p:pic>
      <p:pic>
        <p:nvPicPr>
          <p:cNvPr id="40963" name="Picture 7" descr="pineco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1336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281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idx="4294967295"/>
          </p:nvPr>
        </p:nvSpPr>
        <p:spPr/>
        <p:txBody>
          <a:bodyPr/>
          <a:lstStyle/>
          <a:p>
            <a:pPr eaLnBrk="1" hangingPunct="1"/>
            <a:r>
              <a:rPr lang="en-US" sz="3200" dirty="0">
                <a:latin typeface="Arial" charset="0"/>
                <a:ea typeface="ＭＳ Ｐゴシック" charset="0"/>
                <a:cs typeface="ＭＳ Ｐゴシック" charset="0"/>
              </a:rPr>
              <a:t>Elevation &amp; Vertical Section</a:t>
            </a:r>
            <a:br>
              <a:rPr lang="en-US" sz="3200" dirty="0">
                <a:latin typeface="Arial" charset="0"/>
                <a:ea typeface="ＭＳ Ｐゴシック" charset="0"/>
                <a:cs typeface="ＭＳ Ｐゴシック" charset="0"/>
              </a:rPr>
            </a:br>
            <a:r>
              <a:rPr lang="en-US" sz="3200" dirty="0" smtClean="0">
                <a:latin typeface="Arial" charset="0"/>
                <a:ea typeface="ＭＳ Ｐゴシック" charset="0"/>
                <a:cs typeface="ＭＳ Ｐゴシック" charset="0"/>
              </a:rPr>
              <a:t>of </a:t>
            </a:r>
            <a:r>
              <a:rPr lang="en-US" sz="3200" dirty="0">
                <a:latin typeface="Arial" charset="0"/>
                <a:ea typeface="ＭＳ Ｐゴシック" charset="0"/>
                <a:cs typeface="ＭＳ Ｐゴシック" charset="0"/>
              </a:rPr>
              <a:t>a pine cone</a:t>
            </a:r>
          </a:p>
        </p:txBody>
      </p:sp>
      <p:pic>
        <p:nvPicPr>
          <p:cNvPr id="41986" name="Content Placeholder 3" descr="pine_cones_web.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05000" y="1981200"/>
            <a:ext cx="5715000" cy="4289425"/>
          </a:xfrm>
        </p:spPr>
      </p:pic>
    </p:spTree>
    <p:extLst>
      <p:ext uri="{BB962C8B-B14F-4D97-AF65-F5344CB8AC3E}">
        <p14:creationId xmlns:p14="http://schemas.microsoft.com/office/powerpoint/2010/main" val="420390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a:latin typeface="Arial" charset="0"/>
                <a:ea typeface="ＭＳ Ｐゴシック" charset="0"/>
                <a:cs typeface="Arial" charset="0"/>
              </a:rPr>
              <a:t> Concepts in Design</a:t>
            </a:r>
          </a:p>
        </p:txBody>
      </p:sp>
      <p:sp>
        <p:nvSpPr>
          <p:cNvPr id="3" name="Content Placeholder 2"/>
          <p:cNvSpPr>
            <a:spLocks noGrp="1"/>
          </p:cNvSpPr>
          <p:nvPr>
            <p:ph idx="1"/>
          </p:nvPr>
        </p:nvSpPr>
        <p:spPr>
          <a:xfrm>
            <a:off x="457200" y="1524000"/>
            <a:ext cx="8229600" cy="4525963"/>
          </a:xfrm>
        </p:spPr>
        <p:txBody>
          <a:bodyPr>
            <a:normAutofit fontScale="70000" lnSpcReduction="20000"/>
          </a:bodyPr>
          <a:lstStyle/>
          <a:p>
            <a:pPr marL="0" indent="0">
              <a:buFontTx/>
              <a:buNone/>
              <a:defRPr/>
            </a:pPr>
            <a:endParaRPr lang="en-US" dirty="0" smtClean="0"/>
          </a:p>
          <a:p>
            <a:pPr marL="0" indent="0">
              <a:buFontTx/>
              <a:buNone/>
              <a:defRPr/>
            </a:pPr>
            <a:r>
              <a:rPr lang="en-US" dirty="0" smtClean="0"/>
              <a:t>A </a:t>
            </a:r>
            <a:r>
              <a:rPr lang="en-US" dirty="0"/>
              <a:t>concept is a statement, usually written, that expresses what it is that </a:t>
            </a:r>
            <a:r>
              <a:rPr lang="en-US" dirty="0" smtClean="0"/>
              <a:t>the designer is aiming </a:t>
            </a:r>
            <a:r>
              <a:rPr lang="en-US" dirty="0"/>
              <a:t>for, in an overall sense, in a</a:t>
            </a:r>
            <a:r>
              <a:rPr lang="en-US" dirty="0" smtClean="0"/>
              <a:t> </a:t>
            </a:r>
            <a:r>
              <a:rPr lang="en-US" dirty="0"/>
              <a:t>project</a:t>
            </a:r>
            <a:r>
              <a:rPr lang="en-US" dirty="0" smtClean="0"/>
              <a:t>.</a:t>
            </a:r>
            <a:endParaRPr lang="en-US" dirty="0"/>
          </a:p>
          <a:p>
            <a:pPr marL="0" indent="0">
              <a:buFontTx/>
              <a:buNone/>
              <a:defRPr/>
            </a:pPr>
            <a:r>
              <a:rPr lang="en-US" dirty="0"/>
              <a:t>A 'holiday' is a concept. </a:t>
            </a:r>
            <a:endParaRPr lang="en-US" dirty="0" smtClean="0"/>
          </a:p>
          <a:p>
            <a:pPr marL="0" indent="0">
              <a:buFontTx/>
              <a:buNone/>
              <a:defRPr/>
            </a:pPr>
            <a:r>
              <a:rPr lang="en-US" dirty="0" smtClean="0"/>
              <a:t>A </a:t>
            </a:r>
            <a:r>
              <a:rPr lang="en-US" dirty="0"/>
              <a:t>'seaside holiday' is more specific. </a:t>
            </a:r>
            <a:endParaRPr lang="en-US" dirty="0" smtClean="0"/>
          </a:p>
          <a:p>
            <a:pPr marL="0" indent="0">
              <a:buFontTx/>
              <a:buNone/>
              <a:defRPr/>
            </a:pPr>
            <a:r>
              <a:rPr lang="en-US" dirty="0" smtClean="0"/>
              <a:t>There </a:t>
            </a:r>
            <a:r>
              <a:rPr lang="en-US" dirty="0"/>
              <a:t>can be yet more detail: a beach holiday, a yachting holiday, a bird-watching holiday, an adventure holiday, etc. </a:t>
            </a:r>
          </a:p>
          <a:p>
            <a:pPr marL="0" indent="0">
              <a:buFontTx/>
              <a:buNone/>
              <a:defRPr/>
            </a:pPr>
            <a:r>
              <a:rPr lang="en-US" dirty="0"/>
              <a:t>The value of concepts is that we can use them to 'breed' ideas</a:t>
            </a:r>
            <a:r>
              <a:rPr lang="en-US" dirty="0" smtClean="0"/>
              <a:t>.</a:t>
            </a:r>
            <a:endParaRPr lang="en-US" dirty="0"/>
          </a:p>
          <a:p>
            <a:pPr marL="0" indent="0">
              <a:buFontTx/>
              <a:buNone/>
              <a:defRPr/>
            </a:pPr>
            <a:r>
              <a:rPr lang="en-US" dirty="0" smtClean="0"/>
              <a:t>Concepts can </a:t>
            </a:r>
            <a:r>
              <a:rPr lang="en-US" dirty="0"/>
              <a:t>be categories of functions or an assembly of things </a:t>
            </a:r>
            <a:r>
              <a:rPr lang="en-US" dirty="0" smtClean="0"/>
              <a:t>   or  activities</a:t>
            </a:r>
            <a:r>
              <a:rPr lang="en-US" dirty="0"/>
              <a:t>. </a:t>
            </a:r>
          </a:p>
          <a:p>
            <a:pPr marL="0" indent="0">
              <a:buFontTx/>
              <a:buNone/>
              <a:defRPr/>
            </a:pPr>
            <a:r>
              <a:rPr lang="en-US" dirty="0"/>
              <a:t>An 'activity' is a concept. A 'game' is a more specific concept. 'Football' is yet more specific. The match between two specified teams is the actuality. </a:t>
            </a:r>
          </a:p>
          <a:p>
            <a:pPr marL="0" indent="0">
              <a:buFontTx/>
              <a:buNone/>
              <a:defRPr/>
            </a:pPr>
            <a:endParaRPr lang="en-US" dirty="0" smtClean="0"/>
          </a:p>
          <a:p>
            <a:pPr>
              <a:defRPr/>
            </a:pPr>
            <a:endParaRPr lang="en-US" dirty="0" smtClean="0"/>
          </a:p>
        </p:txBody>
      </p:sp>
    </p:spTree>
    <p:extLst>
      <p:ext uri="{BB962C8B-B14F-4D97-AF65-F5344CB8AC3E}">
        <p14:creationId xmlns:p14="http://schemas.microsoft.com/office/powerpoint/2010/main" val="332698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idx="4294967295"/>
          </p:nvPr>
        </p:nvSpPr>
        <p:spPr/>
        <p:txBody>
          <a:bodyPr/>
          <a:lstStyle/>
          <a:p>
            <a:pPr eaLnBrk="1" hangingPunct="1"/>
            <a:r>
              <a:rPr lang="en-US" sz="3200" dirty="0" smtClean="0">
                <a:latin typeface="Arial" charset="0"/>
                <a:ea typeface="ＭＳ Ｐゴシック" charset="0"/>
                <a:cs typeface="ＭＳ Ｐゴシック" charset="0"/>
              </a:rPr>
              <a:t>Spiral pattern of a pine cone </a:t>
            </a:r>
            <a:endParaRPr lang="en-US" sz="3200" dirty="0">
              <a:latin typeface="Arial" charset="0"/>
              <a:ea typeface="ＭＳ Ｐゴシック" charset="0"/>
              <a:cs typeface="ＭＳ Ｐゴシック" charset="0"/>
            </a:endParaRPr>
          </a:p>
        </p:txBody>
      </p:sp>
      <p:sp>
        <p:nvSpPr>
          <p:cNvPr id="43010" name="Content Placeholder 2"/>
          <p:cNvSpPr>
            <a:spLocks noGrp="1"/>
          </p:cNvSpPr>
          <p:nvPr>
            <p:ph idx="4294967295"/>
          </p:nvPr>
        </p:nvSpPr>
        <p:spPr/>
        <p:txBody>
          <a:bodyPr/>
          <a:lstStyle/>
          <a:p>
            <a:pPr eaLnBrk="1" hangingPunct="1"/>
            <a:endParaRPr lang="en-US">
              <a:latin typeface="Arial" charset="0"/>
              <a:ea typeface="ＭＳ Ｐゴシック" charset="0"/>
              <a:cs typeface="ＭＳ Ｐゴシック" charset="0"/>
            </a:endParaRPr>
          </a:p>
        </p:txBody>
      </p:sp>
      <p:pic>
        <p:nvPicPr>
          <p:cNvPr id="43011" name="Picture 3" descr="pcpc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38862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pinecone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981200"/>
            <a:ext cx="32686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889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p:txBody>
          <a:bodyPr/>
          <a:lstStyle/>
          <a:p>
            <a:pPr eaLnBrk="1" hangingPunct="1"/>
            <a:r>
              <a:rPr lang="en-US" sz="1600" dirty="0">
                <a:latin typeface="Arial" charset="0"/>
                <a:ea typeface="ＭＳ Ｐゴシック" charset="0"/>
                <a:cs typeface="ＭＳ Ｐゴシック" charset="0"/>
              </a:rPr>
              <a:t>A chestnut exists within a system of components and processes that tie together the cosmic and the molecular; sunlight, atmosphere of water and gases, nutrients, and a relationship to other creatures and plants all of whom are partly or fully dependent upon one another for survival.  </a:t>
            </a:r>
          </a:p>
        </p:txBody>
      </p:sp>
      <p:pic>
        <p:nvPicPr>
          <p:cNvPr id="44034" name="Content Placeholder 3" descr="Chestnuts.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905000"/>
            <a:ext cx="3581400" cy="2916238"/>
          </a:xfrm>
        </p:spPr>
      </p:pic>
      <p:pic>
        <p:nvPicPr>
          <p:cNvPr id="44035" name="Picture 4" descr="Chestnuts-2-1024x7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horse_chestn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029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6a00e554768e2e8834010534cc9e59970b-800wi.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029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67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idx="4294967295"/>
          </p:nvPr>
        </p:nvSpPr>
        <p:spPr/>
        <p:txBody>
          <a:bodyPr/>
          <a:lstStyle/>
          <a:p>
            <a:pPr eaLnBrk="1" hangingPunct="1"/>
            <a:r>
              <a:rPr lang="en-US" sz="3200" dirty="0" smtClean="0">
                <a:latin typeface="Arial" charset="0"/>
                <a:ea typeface="ＭＳ Ｐゴシック" charset="0"/>
                <a:cs typeface="ＭＳ Ｐゴシック" charset="0"/>
              </a:rPr>
              <a:t>Chestnuts exemplify a natural complexity of form, material, color, function</a:t>
            </a:r>
            <a:endParaRPr lang="en-US" sz="3200" dirty="0">
              <a:latin typeface="Arial" charset="0"/>
              <a:ea typeface="ＭＳ Ｐゴシック" charset="0"/>
              <a:cs typeface="ＭＳ Ｐゴシック" charset="0"/>
            </a:endParaRPr>
          </a:p>
        </p:txBody>
      </p:sp>
      <p:pic>
        <p:nvPicPr>
          <p:cNvPr id="45058" name="Picture 4" descr="Chestnu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1200"/>
            <a:ext cx="6629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Content Placeholder 7"/>
          <p:cNvSpPr>
            <a:spLocks noGrp="1"/>
          </p:cNvSpPr>
          <p:nvPr>
            <p:ph idx="4294967295"/>
          </p:nvPr>
        </p:nvSpPr>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1489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2"/>
          <p:cNvSpPr>
            <a:spLocks noGrp="1"/>
          </p:cNvSpPr>
          <p:nvPr>
            <p:ph type="title"/>
          </p:nvPr>
        </p:nvSpPr>
        <p:spPr/>
        <p:txBody>
          <a:bodyPr/>
          <a:lstStyle/>
          <a:p>
            <a:r>
              <a:rPr lang="en-US" sz="3200" dirty="0">
                <a:latin typeface="Arial" charset="0"/>
                <a:ea typeface="ＭＳ Ｐゴシック" charset="0"/>
                <a:cs typeface="ＭＳ Ｐゴシック" charset="0"/>
              </a:rPr>
              <a:t>Live Oak trees in Georgia</a:t>
            </a:r>
          </a:p>
        </p:txBody>
      </p:sp>
      <p:pic>
        <p:nvPicPr>
          <p:cNvPr id="46082" name="Content Placeholder 4" descr="maria-stenzel-ancient-live-oak-trees-in-georgi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981200"/>
            <a:ext cx="6197600" cy="4648200"/>
          </a:xfrm>
        </p:spPr>
      </p:pic>
    </p:spTree>
    <p:extLst>
      <p:ext uri="{BB962C8B-B14F-4D97-AF65-F5344CB8AC3E}">
        <p14:creationId xmlns:p14="http://schemas.microsoft.com/office/powerpoint/2010/main" val="758178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sz="3200" dirty="0">
                <a:latin typeface="Arial" charset="0"/>
                <a:ea typeface="ＭＳ Ｐゴシック" charset="0"/>
                <a:cs typeface="ＭＳ Ｐゴシック" charset="0"/>
              </a:rPr>
              <a:t>An Angel Oak tree in South Carolina</a:t>
            </a:r>
          </a:p>
        </p:txBody>
      </p:sp>
      <p:pic>
        <p:nvPicPr>
          <p:cNvPr id="47106" name="Content Placeholder 3" descr="angel-oak-tr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14500" y="2139950"/>
            <a:ext cx="5715000" cy="3797300"/>
          </a:xfrm>
        </p:spPr>
      </p:pic>
    </p:spTree>
    <p:extLst>
      <p:ext uri="{BB962C8B-B14F-4D97-AF65-F5344CB8AC3E}">
        <p14:creationId xmlns:p14="http://schemas.microsoft.com/office/powerpoint/2010/main" val="2854477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sz="1400">
                <a:latin typeface="Arial" charset="0"/>
                <a:ea typeface="ＭＳ Ｐゴシック" charset="0"/>
                <a:cs typeface="ＭＳ Ｐゴシック" charset="0"/>
              </a:rPr>
              <a:t> Most roots are relatively shallow (three feet or less deep) with most roots within 12 inches of the surface. Roots extend well past the canopy drip line. </a:t>
            </a:r>
            <a:r>
              <a:rPr lang="en-US" sz="1200">
                <a:latin typeface="Arial" charset="0"/>
                <a:ea typeface="ＭＳ Ｐゴシック" charset="0"/>
                <a:cs typeface="ＭＳ Ｐゴシック" charset="0"/>
              </a:rPr>
              <a:t>Taken from University of Minnesota Sustainable Urban Landscape Information Series</a:t>
            </a:r>
          </a:p>
        </p:txBody>
      </p:sp>
      <p:pic>
        <p:nvPicPr>
          <p:cNvPr id="48130" name="Content Placeholder 3" descr="planting_fig1b.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0" y="2990850"/>
            <a:ext cx="3721100" cy="2095500"/>
          </a:xfrm>
        </p:spPr>
      </p:pic>
    </p:spTree>
    <p:extLst>
      <p:ext uri="{BB962C8B-B14F-4D97-AF65-F5344CB8AC3E}">
        <p14:creationId xmlns:p14="http://schemas.microsoft.com/office/powerpoint/2010/main" val="659372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sz="1800">
                <a:latin typeface="Arial" charset="0"/>
                <a:ea typeface="ＭＳ Ｐゴシック" charset="0"/>
                <a:cs typeface="ＭＳ Ｐゴシック" charset="0"/>
              </a:rPr>
              <a:t>Roots are like building foundations: they support the physical parts above them and anchor the tree to the ground. Roots draw in water and nutrients.</a:t>
            </a:r>
            <a:br>
              <a:rPr lang="en-US" sz="1800">
                <a:latin typeface="Arial" charset="0"/>
                <a:ea typeface="ＭＳ Ｐゴシック" charset="0"/>
                <a:cs typeface="ＭＳ Ｐゴシック" charset="0"/>
              </a:rPr>
            </a:br>
            <a:r>
              <a:rPr lang="en-US" sz="1200">
                <a:latin typeface="Arial" charset="0"/>
                <a:ea typeface="ＭＳ Ｐゴシック" charset="0"/>
                <a:cs typeface="ＭＳ Ｐゴシック" charset="0"/>
              </a:rPr>
              <a:t>A temple in Angkor, Cambodia (left)    </a:t>
            </a:r>
          </a:p>
        </p:txBody>
      </p:sp>
      <p:pic>
        <p:nvPicPr>
          <p:cNvPr id="49154" name="Content Placeholder 3" descr="root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800600" y="2133600"/>
            <a:ext cx="3644900" cy="3810000"/>
          </a:xfrm>
        </p:spPr>
      </p:pic>
      <p:pic>
        <p:nvPicPr>
          <p:cNvPr id="49155" name="Picture 4" descr="adia_2007_04_24_DSC_0367_angkor_wat_temple_overrun_by_forest_big_roots_cambodia_siem_riep_cringel.c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27686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917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z="3200" dirty="0">
                <a:latin typeface="Arial" charset="0"/>
                <a:ea typeface="ＭＳ Ｐゴシック" charset="0"/>
                <a:cs typeface="ＭＳ Ｐゴシック" charset="0"/>
              </a:rPr>
              <a:t>African Baobab tree</a:t>
            </a:r>
            <a:br>
              <a:rPr lang="en-US" sz="3200"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one has been carbon dated to be 1275 years old</a:t>
            </a:r>
          </a:p>
        </p:txBody>
      </p:sp>
      <p:pic>
        <p:nvPicPr>
          <p:cNvPr id="50178" name="Content Placeholder 3" descr="Baobab Tr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600200"/>
            <a:ext cx="3556000" cy="2667000"/>
          </a:xfrm>
        </p:spPr>
      </p:pic>
      <p:pic>
        <p:nvPicPr>
          <p:cNvPr id="501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2"/>
          <p:cNvSpPr txBox="1">
            <a:spLocks noChangeArrowheads="1"/>
          </p:cNvSpPr>
          <p:nvPr/>
        </p:nvSpPr>
        <p:spPr bwMode="auto">
          <a:xfrm>
            <a:off x="914400" y="5257800"/>
            <a:ext cx="3178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trunks store large</a:t>
            </a:r>
          </a:p>
          <a:p>
            <a:r>
              <a:rPr lang="en-US"/>
              <a:t>amounts of water </a:t>
            </a:r>
          </a:p>
        </p:txBody>
      </p:sp>
    </p:spTree>
    <p:extLst>
      <p:ext uri="{BB962C8B-B14F-4D97-AF65-F5344CB8AC3E}">
        <p14:creationId xmlns:p14="http://schemas.microsoft.com/office/powerpoint/2010/main" val="844658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z="3200" dirty="0" smtClean="0">
                <a:solidFill>
                  <a:schemeClr val="tx1"/>
                </a:solidFill>
                <a:latin typeface="Arial" charset="0"/>
                <a:ea typeface="ＭＳ Ｐゴシック" charset="0"/>
                <a:cs typeface="ＭＳ Ｐゴシック" charset="0"/>
              </a:rPr>
              <a:t>Bamboo:</a:t>
            </a:r>
            <a:br>
              <a:rPr lang="en-US" sz="3200" dirty="0" smtClean="0">
                <a:solidFill>
                  <a:schemeClr val="tx1"/>
                </a:solidFill>
                <a:latin typeface="Arial" charset="0"/>
                <a:ea typeface="ＭＳ Ｐゴシック" charset="0"/>
                <a:cs typeface="ＭＳ Ｐゴシック" charset="0"/>
              </a:rPr>
            </a:br>
            <a:r>
              <a:rPr lang="en-US" sz="2400" dirty="0" smtClean="0">
                <a:solidFill>
                  <a:schemeClr val="tx1"/>
                </a:solidFill>
                <a:latin typeface="Arial" charset="0"/>
                <a:ea typeface="ＭＳ Ｐゴシック" charset="0"/>
                <a:cs typeface="ＭＳ Ｐゴシック" charset="0"/>
              </a:rPr>
              <a:t>A fast growing, replenishable, sustainable source of wood. </a:t>
            </a:r>
            <a:endParaRPr lang="en-US" sz="2400" dirty="0">
              <a:solidFill>
                <a:schemeClr val="tx1"/>
              </a:solidFill>
              <a:latin typeface="Arial" charset="0"/>
              <a:ea typeface="ＭＳ Ｐゴシック" charset="0"/>
              <a:cs typeface="ＭＳ Ｐゴシック" charset="0"/>
            </a:endParaRPr>
          </a:p>
        </p:txBody>
      </p:sp>
      <p:pic>
        <p:nvPicPr>
          <p:cNvPr id="51202" name="Content Placeholder 3" descr="6a00d83451b96069e200e5534e49628833-800wi.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828800"/>
            <a:ext cx="7205663" cy="4800600"/>
          </a:xfrm>
        </p:spPr>
      </p:pic>
    </p:spTree>
    <p:extLst>
      <p:ext uri="{BB962C8B-B14F-4D97-AF65-F5344CB8AC3E}">
        <p14:creationId xmlns:p14="http://schemas.microsoft.com/office/powerpoint/2010/main" val="3228588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dirty="0">
                <a:latin typeface="Arial" charset="0"/>
                <a:ea typeface="ＭＳ Ｐゴシック" charset="0"/>
                <a:cs typeface="ＭＳ Ｐゴシック" charset="0"/>
              </a:rPr>
              <a:t>Bamboo as an ‘eco’ material?</a:t>
            </a:r>
          </a:p>
        </p:txBody>
      </p:sp>
      <p:sp>
        <p:nvSpPr>
          <p:cNvPr id="3" name="Content Placeholder 2"/>
          <p:cNvSpPr>
            <a:spLocks noGrp="1"/>
          </p:cNvSpPr>
          <p:nvPr>
            <p:ph idx="1"/>
          </p:nvPr>
        </p:nvSpPr>
        <p:spPr/>
        <p:txBody>
          <a:bodyPr>
            <a:normAutofit lnSpcReduction="10000"/>
          </a:bodyPr>
          <a:lstStyle/>
          <a:p>
            <a:pPr>
              <a:defRPr/>
            </a:pPr>
            <a:r>
              <a:rPr lang="en-US" sz="2000" dirty="0" smtClean="0">
                <a:latin typeface="Arial" charset="0"/>
                <a:ea typeface="ＭＳ Ｐゴシック" charset="0"/>
                <a:cs typeface="ＭＳ Ｐゴシック" charset="0"/>
              </a:rPr>
              <a:t>Fast-growing and robust, bamboo is a popular alternative to hardwood. </a:t>
            </a:r>
          </a:p>
          <a:p>
            <a:pPr>
              <a:defRPr/>
            </a:pPr>
            <a:r>
              <a:rPr lang="en-US" sz="2000" dirty="0" smtClean="0">
                <a:latin typeface="Arial" charset="0"/>
                <a:ea typeface="ＭＳ Ｐゴシック" charset="0"/>
                <a:cs typeface="ＭＳ Ｐゴシック" charset="0"/>
              </a:rPr>
              <a:t>The carbon sequestering grass has a lot going for it, but buyer beware: that bamboo floor </a:t>
            </a:r>
            <a:r>
              <a:rPr lang="en-US" sz="2000" dirty="0" err="1" smtClean="0">
                <a:latin typeface="Arial" charset="0"/>
                <a:ea typeface="ＭＳ Ｐゴシック" charset="0"/>
                <a:cs typeface="ＭＳ Ｐゴシック" charset="0"/>
              </a:rPr>
              <a:t>doesn</a:t>
            </a:r>
            <a:r>
              <a:rPr lang="ja-JP" altLang="en-US" sz="2000" dirty="0" smtClean="0">
                <a:latin typeface="Arial" charset="0"/>
                <a:ea typeface="ＭＳ Ｐゴシック" charset="0"/>
                <a:cs typeface="ＭＳ Ｐゴシック" charset="0"/>
              </a:rPr>
              <a:t>’</a:t>
            </a:r>
            <a:r>
              <a:rPr lang="en-US" altLang="ja-JP" sz="2000" dirty="0" smtClean="0">
                <a:latin typeface="Arial" charset="0"/>
                <a:ea typeface="ＭＳ Ｐゴシック" charset="0"/>
                <a:cs typeface="ＭＳ Ｐゴシック" charset="0"/>
              </a:rPr>
              <a:t>t seem so green if it was planted at the expense of native forests, grown with pesticides, and sealed with formaldehyde.</a:t>
            </a:r>
          </a:p>
          <a:p>
            <a:pPr>
              <a:defRPr/>
            </a:pPr>
            <a:r>
              <a:rPr lang="en-US" altLang="ja-JP" sz="2000" dirty="0" smtClean="0">
                <a:latin typeface="Arial" charset="0"/>
                <a:ea typeface="ＭＳ Ｐゴシック" charset="0"/>
                <a:cs typeface="ＭＳ Ｐゴシック" charset="0"/>
              </a:rPr>
              <a:t>not to mention being transported by truck to a cargo ship, across an ocean onto another truck, driven across the country and finally to a home improvement store in your town.</a:t>
            </a:r>
          </a:p>
          <a:p>
            <a:pPr>
              <a:defRPr/>
            </a:pPr>
            <a:r>
              <a:rPr lang="en-US" sz="2000" dirty="0" smtClean="0">
                <a:latin typeface="Arial" charset="0"/>
                <a:ea typeface="ＭＳ Ｐゴシック" charset="0"/>
                <a:cs typeface="ＭＳ Ｐゴシック" charset="0"/>
              </a:rPr>
              <a:t>When it is grown locally and processed locally it will truly be an </a:t>
            </a:r>
          </a:p>
          <a:p>
            <a:pPr marL="0" indent="0">
              <a:buFontTx/>
              <a:buNone/>
              <a:defRPr/>
            </a:pPr>
            <a:r>
              <a:rPr lang="en-US" sz="2000" dirty="0" smtClean="0">
                <a:latin typeface="Arial" charset="0"/>
                <a:ea typeface="ＭＳ Ｐゴシック" charset="0"/>
                <a:cs typeface="ＭＳ Ｐゴシック" charset="0"/>
              </a:rPr>
              <a:t>	‘eco’ material.</a:t>
            </a:r>
          </a:p>
          <a:p>
            <a:pPr>
              <a:defRPr/>
            </a:pP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2392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Arial" charset="0"/>
                <a:ea typeface="ＭＳ Ｐゴシック" charset="0"/>
                <a:cs typeface="ＭＳ Ｐゴシック" charset="0"/>
              </a:rPr>
              <a:t>Concepts in design may be very broad, or very specific</a:t>
            </a:r>
          </a:p>
        </p:txBody>
      </p:sp>
      <p:sp>
        <p:nvSpPr>
          <p:cNvPr id="3" name="Content Placeholder 2"/>
          <p:cNvSpPr>
            <a:spLocks noGrp="1"/>
          </p:cNvSpPr>
          <p:nvPr>
            <p:ph idx="1"/>
          </p:nvPr>
        </p:nvSpPr>
        <p:spPr/>
        <p:txBody>
          <a:bodyPr/>
          <a:lstStyle/>
          <a:p>
            <a:pPr marL="0" indent="0">
              <a:buFontTx/>
              <a:buNone/>
              <a:defRPr/>
            </a:pPr>
            <a:r>
              <a:rPr lang="en-US" dirty="0" smtClean="0"/>
              <a:t>An architectural concept for a project could be:</a:t>
            </a:r>
          </a:p>
          <a:p>
            <a:pPr>
              <a:defRPr/>
            </a:pPr>
            <a:r>
              <a:rPr lang="en-US" dirty="0" smtClean="0"/>
              <a:t>Transparency</a:t>
            </a:r>
          </a:p>
          <a:p>
            <a:pPr>
              <a:defRPr/>
            </a:pPr>
            <a:r>
              <a:rPr lang="en-US" dirty="0" smtClean="0"/>
              <a:t>Horizontal &amp; Vertical Forms and their visual effects</a:t>
            </a:r>
          </a:p>
          <a:p>
            <a:pPr>
              <a:defRPr/>
            </a:pPr>
            <a:r>
              <a:rPr lang="en-US" dirty="0" smtClean="0"/>
              <a:t>Integration With Nature</a:t>
            </a:r>
          </a:p>
          <a:p>
            <a:pPr>
              <a:defRPr/>
            </a:pPr>
            <a:r>
              <a:rPr lang="en-US" dirty="0" smtClean="0"/>
              <a:t>Pathways; designing spaces as sequential experiences</a:t>
            </a:r>
          </a:p>
          <a:p>
            <a:pPr>
              <a:defRPr/>
            </a:pPr>
            <a:r>
              <a:rPr lang="en-US" dirty="0" smtClean="0"/>
              <a:t>Inside &amp; Outside Relationship</a:t>
            </a:r>
          </a:p>
          <a:p>
            <a:pPr>
              <a:defRPr/>
            </a:pPr>
            <a:endParaRPr lang="en-US" dirty="0"/>
          </a:p>
        </p:txBody>
      </p:sp>
    </p:spTree>
    <p:extLst>
      <p:ext uri="{BB962C8B-B14F-4D97-AF65-F5344CB8AC3E}">
        <p14:creationId xmlns:p14="http://schemas.microsoft.com/office/powerpoint/2010/main" val="2511494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z="2000" dirty="0">
                <a:latin typeface="Arial" charset="0"/>
                <a:ea typeface="ＭＳ Ｐゴシック" charset="0"/>
                <a:cs typeface="ＭＳ Ｐゴシック" charset="0"/>
              </a:rPr>
              <a:t>Bamboos are some of the fastest growing plants in the world with reports of 100 cm (39 in) in 24 hours</a:t>
            </a:r>
          </a:p>
        </p:txBody>
      </p:sp>
      <p:pic>
        <p:nvPicPr>
          <p:cNvPr id="53250" name="Content Placeholder 3" descr="bamboo1-800x56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7825" y="1981200"/>
            <a:ext cx="5848350" cy="4114800"/>
          </a:xfrm>
        </p:spPr>
      </p:pic>
    </p:spTree>
    <p:extLst>
      <p:ext uri="{BB962C8B-B14F-4D97-AF65-F5344CB8AC3E}">
        <p14:creationId xmlns:p14="http://schemas.microsoft.com/office/powerpoint/2010/main" val="1209114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z="2800" dirty="0">
                <a:latin typeface="Arial" charset="0"/>
                <a:ea typeface="ＭＳ Ｐゴシック" charset="0"/>
                <a:cs typeface="ＭＳ Ｐゴシック" charset="0"/>
              </a:rPr>
              <a:t>Structure, order, form, hierarchy, line, plane, volume.</a:t>
            </a:r>
          </a:p>
        </p:txBody>
      </p:sp>
      <p:pic>
        <p:nvPicPr>
          <p:cNvPr id="54274" name="Content Placeholder 3" descr="Forcipiger longirostris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828800"/>
            <a:ext cx="7629525" cy="5029200"/>
          </a:xfrm>
        </p:spPr>
      </p:pic>
    </p:spTree>
    <p:extLst>
      <p:ext uri="{BB962C8B-B14F-4D97-AF65-F5344CB8AC3E}">
        <p14:creationId xmlns:p14="http://schemas.microsoft.com/office/powerpoint/2010/main" val="637665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z="3200" dirty="0">
                <a:latin typeface="Arial" charset="0"/>
                <a:ea typeface="ＭＳ Ｐゴシック" charset="0"/>
                <a:cs typeface="ＭＳ Ｐゴシック" charset="0"/>
              </a:rPr>
              <a:t>Sparrow </a:t>
            </a:r>
            <a:r>
              <a:rPr lang="en-US" sz="3200" dirty="0" smtClean="0">
                <a:latin typeface="Arial" charset="0"/>
                <a:ea typeface="ＭＳ Ｐゴシック" charset="0"/>
                <a:cs typeface="ＭＳ Ｐゴシック" charset="0"/>
              </a:rPr>
              <a:t>feathers</a:t>
            </a:r>
            <a:br>
              <a:rPr lang="en-US" sz="3200" dirty="0" smtClean="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Structure, order, form, hierarchy, line, plane, volume.</a:t>
            </a:r>
          </a:p>
        </p:txBody>
      </p:sp>
      <p:pic>
        <p:nvPicPr>
          <p:cNvPr id="55298" name="Content Placeholder 3" descr="sparrow-feathers-murphy-699716-g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97025" y="1981200"/>
            <a:ext cx="5949950" cy="4114800"/>
          </a:xfrm>
        </p:spPr>
      </p:pic>
    </p:spTree>
    <p:extLst>
      <p:ext uri="{BB962C8B-B14F-4D97-AF65-F5344CB8AC3E}">
        <p14:creationId xmlns:p14="http://schemas.microsoft.com/office/powerpoint/2010/main" val="3956775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3200" dirty="0">
                <a:latin typeface="Arial" charset="0"/>
                <a:ea typeface="ＭＳ Ｐゴシック" charset="0"/>
                <a:cs typeface="ＭＳ Ｐゴシック" charset="0"/>
              </a:rPr>
              <a:t>Peacock </a:t>
            </a:r>
            <a:r>
              <a:rPr lang="en-US" sz="3200" dirty="0" smtClean="0">
                <a:latin typeface="Arial" charset="0"/>
                <a:ea typeface="ＭＳ Ｐゴシック" charset="0"/>
                <a:cs typeface="ＭＳ Ｐゴシック" charset="0"/>
              </a:rPr>
              <a:t>feathers</a:t>
            </a:r>
            <a:br>
              <a:rPr lang="en-US" sz="3200" dirty="0" smtClean="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Structure, order, form, hierarchy, line, plane, volume.</a:t>
            </a:r>
          </a:p>
        </p:txBody>
      </p:sp>
      <p:pic>
        <p:nvPicPr>
          <p:cNvPr id="56322" name="Content Placeholder 3" descr="peacock-feathers-lovely.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905000"/>
            <a:ext cx="6972300" cy="4648200"/>
          </a:xfrm>
        </p:spPr>
      </p:pic>
    </p:spTree>
    <p:extLst>
      <p:ext uri="{BB962C8B-B14F-4D97-AF65-F5344CB8AC3E}">
        <p14:creationId xmlns:p14="http://schemas.microsoft.com/office/powerpoint/2010/main" val="4139108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sz="2400" dirty="0">
                <a:latin typeface="Arial" charset="0"/>
                <a:ea typeface="ＭＳ Ｐゴシック" charset="0"/>
                <a:cs typeface="ＭＳ Ｐゴシック" charset="0"/>
              </a:rPr>
              <a:t>Structure, order, form, hierarchy, line, plane, </a:t>
            </a:r>
            <a:r>
              <a:rPr lang="en-US" sz="2400" dirty="0" smtClean="0">
                <a:latin typeface="Arial" charset="0"/>
                <a:ea typeface="ＭＳ Ｐゴシック" charset="0"/>
                <a:cs typeface="ＭＳ Ｐゴシック" charset="0"/>
              </a:rPr>
              <a:t>volume, color, pattern and texture.</a:t>
            </a:r>
            <a:endParaRPr lang="en-US" sz="2400" dirty="0">
              <a:latin typeface="Arial" charset="0"/>
              <a:ea typeface="ＭＳ Ｐゴシック" charset="0"/>
              <a:cs typeface="ＭＳ Ｐゴシック" charset="0"/>
            </a:endParaRPr>
          </a:p>
        </p:txBody>
      </p:sp>
      <p:pic>
        <p:nvPicPr>
          <p:cNvPr id="57346" name="Content Placeholder 3" descr="peacock-feathers-texture-pattern-backgrounds-pictur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828800"/>
            <a:ext cx="7802563" cy="4876800"/>
          </a:xfrm>
        </p:spPr>
      </p:pic>
    </p:spTree>
    <p:extLst>
      <p:ext uri="{BB962C8B-B14F-4D97-AF65-F5344CB8AC3E}">
        <p14:creationId xmlns:p14="http://schemas.microsoft.com/office/powerpoint/2010/main" val="3085575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sz="2000" dirty="0" smtClean="0">
                <a:latin typeface="Arial" charset="0"/>
                <a:ea typeface="ＭＳ Ｐゴシック" charset="0"/>
                <a:cs typeface="ＭＳ Ｐゴシック" charset="0"/>
              </a:rPr>
              <a:t>The Peacock </a:t>
            </a:r>
            <a:r>
              <a:rPr lang="en-US" sz="2000" dirty="0">
                <a:latin typeface="Arial" charset="0"/>
                <a:ea typeface="ＭＳ Ｐゴシック" charset="0"/>
                <a:cs typeface="ＭＳ Ｐゴシック" charset="0"/>
              </a:rPr>
              <a:t>with </a:t>
            </a:r>
            <a:r>
              <a:rPr lang="en-US" sz="2000" dirty="0" smtClean="0">
                <a:latin typeface="Arial" charset="0"/>
                <a:ea typeface="ＭＳ Ｐゴシック" charset="0"/>
                <a:cs typeface="ＭＳ Ｐゴシック" charset="0"/>
              </a:rPr>
              <a:t>his feathers</a:t>
            </a:r>
            <a:endParaRPr lang="en-US" sz="2000" dirty="0">
              <a:latin typeface="Arial" charset="0"/>
              <a:ea typeface="ＭＳ Ｐゴシック" charset="0"/>
              <a:cs typeface="ＭＳ Ｐゴシック" charset="0"/>
            </a:endParaRPr>
          </a:p>
        </p:txBody>
      </p:sp>
      <p:pic>
        <p:nvPicPr>
          <p:cNvPr id="58370" name="Content Placeholder 3" descr="peacock-feather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749425"/>
            <a:ext cx="7653338" cy="5108575"/>
          </a:xfrm>
        </p:spPr>
      </p:pic>
    </p:spTree>
    <p:extLst>
      <p:ext uri="{BB962C8B-B14F-4D97-AF65-F5344CB8AC3E}">
        <p14:creationId xmlns:p14="http://schemas.microsoft.com/office/powerpoint/2010/main" val="2735968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sz="2400" dirty="0" smtClean="0">
                <a:latin typeface="Arial" charset="0"/>
                <a:ea typeface="ＭＳ Ｐゴシック" charset="0"/>
                <a:cs typeface="ＭＳ Ｐゴシック" charset="0"/>
              </a:rPr>
              <a:t>Natural elements often contain many, perhaps all, of the qualities that human beings strive to bring together in manmade, designed, products. </a:t>
            </a:r>
            <a:endParaRPr lang="en-US" sz="2400" dirty="0">
              <a:latin typeface="Arial" charset="0"/>
              <a:ea typeface="ＭＳ Ｐゴシック" charset="0"/>
              <a:cs typeface="ＭＳ Ｐゴシック" charset="0"/>
            </a:endParaRPr>
          </a:p>
        </p:txBody>
      </p:sp>
      <p:pic>
        <p:nvPicPr>
          <p:cNvPr id="59394" name="Content Placeholder 3" descr="feather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05000"/>
            <a:ext cx="1905000" cy="4197350"/>
          </a:xfrm>
        </p:spPr>
      </p:pic>
      <p:pic>
        <p:nvPicPr>
          <p:cNvPr id="59395" name="Picture 4" descr="various-pheasant-feathers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5000"/>
            <a:ext cx="29718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036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sz="3200" dirty="0">
                <a:latin typeface="Arial" charset="0"/>
                <a:ea typeface="ＭＳ Ｐゴシック" charset="0"/>
                <a:cs typeface="ＭＳ Ｐゴシック" charset="0"/>
              </a:rPr>
              <a:t>A Great Horned Owl</a:t>
            </a:r>
          </a:p>
        </p:txBody>
      </p:sp>
      <p:pic>
        <p:nvPicPr>
          <p:cNvPr id="60418" name="Content Placeholder 3" descr="owl-i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05000"/>
            <a:ext cx="3292475" cy="4114800"/>
          </a:xfrm>
        </p:spPr>
      </p:pic>
      <p:pic>
        <p:nvPicPr>
          <p:cNvPr id="60419" name="Picture 5" descr="BarredOwl-mou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05000"/>
            <a:ext cx="4191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156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sz="3200" dirty="0">
                <a:latin typeface="Arial" charset="0"/>
                <a:ea typeface="ＭＳ Ｐゴシック" charset="0"/>
                <a:cs typeface="ＭＳ Ｐゴシック" charset="0"/>
              </a:rPr>
              <a:t>A masked weaver and a Spoonbill</a:t>
            </a:r>
          </a:p>
        </p:txBody>
      </p:sp>
      <p:pic>
        <p:nvPicPr>
          <p:cNvPr id="61442" name="Content Placeholder 3" descr="weaver-i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81200"/>
            <a:ext cx="3779838" cy="4724400"/>
          </a:xfrm>
        </p:spPr>
      </p:pic>
      <p:pic>
        <p:nvPicPr>
          <p:cNvPr id="61443" name="Picture 4" descr="spoonbill-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870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sz="3200" dirty="0">
                <a:latin typeface="Arial" charset="0"/>
                <a:ea typeface="ＭＳ Ｐゴシック" charset="0"/>
                <a:cs typeface="ＭＳ Ｐゴシック" charset="0"/>
              </a:rPr>
              <a:t>Penguins</a:t>
            </a:r>
          </a:p>
        </p:txBody>
      </p:sp>
      <p:pic>
        <p:nvPicPr>
          <p:cNvPr id="62466" name="Content Placeholder 3" descr="penguin-vs-puffin-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32000" y="2343150"/>
            <a:ext cx="5080000" cy="3390900"/>
          </a:xfrm>
        </p:spPr>
      </p:pic>
    </p:spTree>
    <p:extLst>
      <p:ext uri="{BB962C8B-B14F-4D97-AF65-F5344CB8AC3E}">
        <p14:creationId xmlns:p14="http://schemas.microsoft.com/office/powerpoint/2010/main" val="2860171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latin typeface="Arial" charset="0"/>
                <a:ea typeface="ＭＳ Ｐゴシック" charset="0"/>
                <a:cs typeface="ＭＳ Ｐゴシック" charset="0"/>
              </a:rPr>
              <a:t>A Design Philosophy</a:t>
            </a:r>
          </a:p>
        </p:txBody>
      </p:sp>
      <p:sp>
        <p:nvSpPr>
          <p:cNvPr id="3" name="Content Placeholder 2"/>
          <p:cNvSpPr>
            <a:spLocks noGrp="1"/>
          </p:cNvSpPr>
          <p:nvPr>
            <p:ph idx="1"/>
          </p:nvPr>
        </p:nvSpPr>
        <p:spPr/>
        <p:txBody>
          <a:bodyPr/>
          <a:lstStyle/>
          <a:p>
            <a:pPr>
              <a:defRPr/>
            </a:pPr>
            <a:r>
              <a:rPr lang="en-US" dirty="0" smtClean="0"/>
              <a:t>A philosophy is a bigger, grander, statement of a designer’s professional world view. </a:t>
            </a:r>
          </a:p>
          <a:p>
            <a:pPr>
              <a:defRPr/>
            </a:pPr>
            <a:endParaRPr lang="en-US" dirty="0" smtClean="0"/>
          </a:p>
          <a:p>
            <a:pPr>
              <a:defRPr/>
            </a:pPr>
            <a:r>
              <a:rPr lang="en-US" dirty="0" smtClean="0"/>
              <a:t>Design </a:t>
            </a:r>
            <a:r>
              <a:rPr lang="en-US" dirty="0"/>
              <a:t>philosophies are fundamental guiding principles that dictate how a designer approaches his/her practice</a:t>
            </a:r>
            <a:r>
              <a:rPr lang="en-US" dirty="0" smtClean="0"/>
              <a:t>.</a:t>
            </a:r>
            <a:endParaRPr lang="en-US" dirty="0"/>
          </a:p>
          <a:p>
            <a:pPr marL="0" indent="0">
              <a:buFontTx/>
              <a:buNone/>
              <a:defRPr/>
            </a:pPr>
            <a:endParaRPr lang="en-US" dirty="0"/>
          </a:p>
        </p:txBody>
      </p:sp>
    </p:spTree>
    <p:extLst>
      <p:ext uri="{BB962C8B-B14F-4D97-AF65-F5344CB8AC3E}">
        <p14:creationId xmlns:p14="http://schemas.microsoft.com/office/powerpoint/2010/main" val="182004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200" dirty="0">
                <a:latin typeface="Arial" charset="0"/>
                <a:ea typeface="ＭＳ Ｐゴシック" charset="0"/>
                <a:cs typeface="ＭＳ Ｐゴシック" charset="0"/>
              </a:rPr>
              <a:t>Toucan, of Central and South America</a:t>
            </a:r>
          </a:p>
        </p:txBody>
      </p:sp>
      <p:pic>
        <p:nvPicPr>
          <p:cNvPr id="63490" name="Content Placeholder 3" descr="toucan-i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32000" y="2133600"/>
            <a:ext cx="5080000" cy="3810000"/>
          </a:xfrm>
        </p:spPr>
      </p:pic>
    </p:spTree>
    <p:extLst>
      <p:ext uri="{BB962C8B-B14F-4D97-AF65-F5344CB8AC3E}">
        <p14:creationId xmlns:p14="http://schemas.microsoft.com/office/powerpoint/2010/main" val="2516189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3200" dirty="0">
                <a:latin typeface="Arial" charset="0"/>
                <a:ea typeface="ＭＳ Ｐゴシック" charset="0"/>
                <a:cs typeface="ＭＳ Ｐゴシック" charset="0"/>
              </a:rPr>
              <a:t>Oystercatcher</a:t>
            </a:r>
          </a:p>
        </p:txBody>
      </p:sp>
      <p:pic>
        <p:nvPicPr>
          <p:cNvPr id="64514" name="Content Placeholder 3" descr="oystercatcher-i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905000"/>
            <a:ext cx="5013325" cy="4700588"/>
          </a:xfrm>
        </p:spPr>
      </p:pic>
    </p:spTree>
    <p:extLst>
      <p:ext uri="{BB962C8B-B14F-4D97-AF65-F5344CB8AC3E}">
        <p14:creationId xmlns:p14="http://schemas.microsoft.com/office/powerpoint/2010/main" val="1368033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z="3200" dirty="0">
                <a:latin typeface="Arial" charset="0"/>
                <a:ea typeface="ＭＳ Ｐゴシック" charset="0"/>
                <a:cs typeface="ＭＳ Ｐゴシック" charset="0"/>
              </a:rPr>
              <a:t>A blue jay and a rock bird</a:t>
            </a:r>
          </a:p>
        </p:txBody>
      </p:sp>
      <p:pic>
        <p:nvPicPr>
          <p:cNvPr id="65538" name="Content Placeholder 3" descr="blue-jay-i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81200"/>
            <a:ext cx="3429000" cy="4286250"/>
          </a:xfrm>
        </p:spPr>
      </p:pic>
      <p:pic>
        <p:nvPicPr>
          <p:cNvPr id="65539" name="Picture 5" descr="cock-of-the-rock-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34544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414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idx="4294967295"/>
          </p:nvPr>
        </p:nvSpPr>
        <p:spPr/>
        <p:txBody>
          <a:bodyPr/>
          <a:lstStyle/>
          <a:p>
            <a:pPr eaLnBrk="1" hangingPunct="1"/>
            <a:r>
              <a:rPr lang="en-US" sz="3200" dirty="0" smtClean="0">
                <a:latin typeface="Arial" charset="0"/>
                <a:ea typeface="ＭＳ Ｐゴシック" charset="0"/>
                <a:cs typeface="ＭＳ Ｐゴシック" charset="0"/>
              </a:rPr>
              <a:t>A dandelion seed ‘puff’</a:t>
            </a:r>
            <a:endParaRPr lang="en-US" sz="3200" dirty="0">
              <a:latin typeface="Arial" charset="0"/>
              <a:ea typeface="ＭＳ Ｐゴシック" charset="0"/>
              <a:cs typeface="ＭＳ Ｐゴシック" charset="0"/>
            </a:endParaRPr>
          </a:p>
        </p:txBody>
      </p:sp>
      <p:pic>
        <p:nvPicPr>
          <p:cNvPr id="66562" name="Content Placeholder 3" descr="Dandelion-1-1024x768.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extLst>
      <p:ext uri="{BB962C8B-B14F-4D97-AF65-F5344CB8AC3E}">
        <p14:creationId xmlns:p14="http://schemas.microsoft.com/office/powerpoint/2010/main" val="3328721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idx="4294967295"/>
          </p:nvPr>
        </p:nvSpPr>
        <p:spPr/>
        <p:txBody>
          <a:bodyPr/>
          <a:lstStyle/>
          <a:p>
            <a:pPr eaLnBrk="1" hangingPunct="1"/>
            <a:r>
              <a:rPr lang="en-US" sz="2800" dirty="0">
                <a:latin typeface="Arial" charset="0"/>
                <a:ea typeface="ＭＳ Ｐゴシック" charset="0"/>
                <a:cs typeface="ＭＳ Ｐゴシック" charset="0"/>
              </a:rPr>
              <a:t>Part of the </a:t>
            </a:r>
            <a:r>
              <a:rPr lang="en-US" sz="2800" dirty="0" smtClean="0">
                <a:latin typeface="Arial" charset="0"/>
                <a:ea typeface="ＭＳ Ｐゴシック" charset="0"/>
                <a:cs typeface="ＭＳ Ｐゴシック" charset="0"/>
              </a:rPr>
              <a:t>‘system’ of the dandelion plant </a:t>
            </a:r>
            <a:r>
              <a:rPr lang="en-US" sz="2800" dirty="0">
                <a:latin typeface="Arial" charset="0"/>
                <a:ea typeface="ＭＳ Ｐゴシック" charset="0"/>
                <a:cs typeface="ＭＳ Ｐゴシック" charset="0"/>
              </a:rPr>
              <a:t>shown in a holistic image</a:t>
            </a:r>
          </a:p>
        </p:txBody>
      </p:sp>
      <p:pic>
        <p:nvPicPr>
          <p:cNvPr id="67586" name="Content Placeholder 3" descr="dandelionflower.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2133600"/>
            <a:ext cx="3352800" cy="4041775"/>
          </a:xfrm>
        </p:spPr>
      </p:pic>
      <p:pic>
        <p:nvPicPr>
          <p:cNvPr id="67587" name="Picture 4" descr="dandelion_illust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133600"/>
            <a:ext cx="36131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819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idx="4294967295"/>
          </p:nvPr>
        </p:nvSpPr>
        <p:spPr/>
        <p:txBody>
          <a:bodyPr/>
          <a:lstStyle/>
          <a:p>
            <a:pPr eaLnBrk="1" hangingPunct="1"/>
            <a:r>
              <a:rPr lang="en-US" dirty="0">
                <a:latin typeface="Arial" charset="0"/>
                <a:ea typeface="ＭＳ Ｐゴシック" charset="0"/>
                <a:cs typeface="ＭＳ Ｐゴシック" charset="0"/>
              </a:rPr>
              <a:t>Bio </a:t>
            </a:r>
            <a:r>
              <a:rPr lang="en-US" dirty="0" smtClean="0">
                <a:latin typeface="Arial" charset="0"/>
                <a:ea typeface="ＭＳ Ｐゴシック" charset="0"/>
                <a:cs typeface="ＭＳ Ｐゴシック" charset="0"/>
              </a:rPr>
              <a:t>Mimicry</a:t>
            </a:r>
            <a:br>
              <a:rPr lang="en-US"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A human attempt to mimic nature</a:t>
            </a:r>
            <a:endParaRPr lang="en-US" sz="2400" dirty="0">
              <a:latin typeface="Arial" charset="0"/>
              <a:ea typeface="ＭＳ Ｐゴシック" charset="0"/>
              <a:cs typeface="ＭＳ Ｐゴシック" charset="0"/>
            </a:endParaRPr>
          </a:p>
        </p:txBody>
      </p:sp>
      <p:pic>
        <p:nvPicPr>
          <p:cNvPr id="68610" name="Content Placeholder 3" descr="dandelion.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extLst>
      <p:ext uri="{BB962C8B-B14F-4D97-AF65-F5344CB8AC3E}">
        <p14:creationId xmlns:p14="http://schemas.microsoft.com/office/powerpoint/2010/main" val="174659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dirty="0">
                <a:latin typeface="Arial" charset="0"/>
                <a:ea typeface="ＭＳ Ｐゴシック" charset="0"/>
                <a:cs typeface="ＭＳ Ｐゴシック" charset="0"/>
              </a:rPr>
              <a:t>Bio Mimicry</a:t>
            </a:r>
          </a:p>
        </p:txBody>
      </p:sp>
      <p:sp>
        <p:nvSpPr>
          <p:cNvPr id="3" name="Content Placeholder 2"/>
          <p:cNvSpPr>
            <a:spLocks noGrp="1"/>
          </p:cNvSpPr>
          <p:nvPr>
            <p:ph idx="1"/>
          </p:nvPr>
        </p:nvSpPr>
        <p:spPr/>
        <p:txBody>
          <a:bodyPr/>
          <a:lstStyle/>
          <a:p>
            <a:pPr>
              <a:defRPr/>
            </a:pPr>
            <a:r>
              <a:rPr lang="en-US" b="1" dirty="0"/>
              <a:t>Biomimicry</a:t>
            </a:r>
            <a:r>
              <a:rPr lang="en-US" dirty="0"/>
              <a:t> or </a:t>
            </a:r>
            <a:r>
              <a:rPr lang="en-US" b="1" dirty="0"/>
              <a:t>biomimetics</a:t>
            </a:r>
            <a:r>
              <a:rPr lang="en-US" dirty="0"/>
              <a:t> is the examination of nature, its models, systems, processes, and elements to emulate or take inspiration from in order to solve human problems</a:t>
            </a:r>
            <a:r>
              <a:rPr lang="en-US" dirty="0" smtClean="0"/>
              <a:t>.</a:t>
            </a:r>
            <a:endParaRPr lang="en-US" dirty="0"/>
          </a:p>
          <a:p>
            <a:pPr>
              <a:defRPr/>
            </a:pPr>
            <a:endParaRPr lang="en-US" dirty="0" smtClean="0"/>
          </a:p>
          <a:p>
            <a:pPr>
              <a:defRPr/>
            </a:pPr>
            <a:r>
              <a:rPr lang="en-US" dirty="0" smtClean="0"/>
              <a:t>The </a:t>
            </a:r>
            <a:r>
              <a:rPr lang="en-US" dirty="0"/>
              <a:t>term </a:t>
            </a:r>
            <a:r>
              <a:rPr lang="en-US" i="1" dirty="0"/>
              <a:t>biomimicry</a:t>
            </a:r>
            <a:r>
              <a:rPr lang="en-US" dirty="0"/>
              <a:t> and </a:t>
            </a:r>
            <a:r>
              <a:rPr lang="en-US" i="1" dirty="0"/>
              <a:t>biomimetics</a:t>
            </a:r>
            <a:r>
              <a:rPr lang="en-US" dirty="0"/>
              <a:t> come from the Greek words bios, meaning life, and mimesis, meaning to imitate. Similar terms include </a:t>
            </a:r>
            <a:r>
              <a:rPr lang="en-US" b="1" dirty="0"/>
              <a:t>bionics</a:t>
            </a:r>
            <a:r>
              <a:rPr lang="en-US" dirty="0" smtClean="0"/>
              <a:t>.</a:t>
            </a:r>
          </a:p>
          <a:p>
            <a:pPr marL="0" indent="0">
              <a:buFontTx/>
              <a:buNone/>
              <a:defRPr/>
            </a:pPr>
            <a:r>
              <a:rPr lang="en-US" sz="1200" dirty="0"/>
              <a:t> </a:t>
            </a:r>
            <a:r>
              <a:rPr lang="en-US" sz="1200" dirty="0" smtClean="0"/>
              <a:t>        (From Wikipedia)</a:t>
            </a:r>
            <a:endParaRPr lang="en-US" sz="1200" dirty="0"/>
          </a:p>
        </p:txBody>
      </p:sp>
    </p:spTree>
    <p:extLst>
      <p:ext uri="{BB962C8B-B14F-4D97-AF65-F5344CB8AC3E}">
        <p14:creationId xmlns:p14="http://schemas.microsoft.com/office/powerpoint/2010/main" val="3935145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sz="2400" dirty="0">
                <a:latin typeface="Arial" charset="0"/>
                <a:ea typeface="ＭＳ Ｐゴシック" charset="0"/>
                <a:cs typeface="ＭＳ Ｐゴシック" charset="0"/>
              </a:rPr>
              <a:t>The philosophy of biomimicry assumes Nature as a constant of reference to a performance-based beauty for design.</a:t>
            </a:r>
            <a:br>
              <a:rPr lang="en-US"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706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8071" r="-18071"/>
          <a:stretch>
            <a:fillRect/>
          </a:stretch>
        </p:blipFill>
        <p:spPr/>
      </p:pic>
    </p:spTree>
    <p:extLst>
      <p:ext uri="{BB962C8B-B14F-4D97-AF65-F5344CB8AC3E}">
        <p14:creationId xmlns:p14="http://schemas.microsoft.com/office/powerpoint/2010/main" val="2479091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sz="2000" dirty="0">
                <a:latin typeface="Arial" charset="0"/>
                <a:ea typeface="ＭＳ Ｐゴシック" charset="0"/>
                <a:cs typeface="ＭＳ Ｐゴシック" charset="0"/>
              </a:rPr>
              <a:t>Imitating nature has become a meaningful approach for contemporary architects and design futurists to the built environment, especially for those who foster a future that doesn’t compete with nature but coexist with it.</a:t>
            </a:r>
            <a:br>
              <a:rPr lang="en-US" sz="2000" dirty="0">
                <a:latin typeface="Arial" charset="0"/>
                <a:ea typeface="ＭＳ Ｐゴシック" charset="0"/>
                <a:cs typeface="ＭＳ Ｐゴシック" charset="0"/>
              </a:rPr>
            </a:br>
            <a:endParaRPr lang="en-US" sz="2000" dirty="0">
              <a:latin typeface="Arial" charset="0"/>
              <a:ea typeface="ＭＳ Ｐゴシック" charset="0"/>
              <a:cs typeface="ＭＳ Ｐゴシック" charset="0"/>
            </a:endParaRPr>
          </a:p>
        </p:txBody>
      </p:sp>
      <p:sp>
        <p:nvSpPr>
          <p:cNvPr id="71682"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The study of bone form and growth has led to structural design innovations in buildings and in furniture. </a:t>
            </a:r>
            <a:endParaRPr lang="en-US" dirty="0">
              <a:latin typeface="Arial" charset="0"/>
              <a:ea typeface="ＭＳ Ｐゴシック" charset="0"/>
              <a:cs typeface="ＭＳ Ｐゴシック" charset="0"/>
            </a:endParaRPr>
          </a:p>
        </p:txBody>
      </p:sp>
      <p:pic>
        <p:nvPicPr>
          <p:cNvPr id="716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429000"/>
            <a:ext cx="73152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05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sz="3200" dirty="0">
                <a:latin typeface="Arial" charset="0"/>
                <a:ea typeface="ＭＳ Ｐゴシック" charset="0"/>
                <a:cs typeface="ＭＳ Ｐゴシック" charset="0"/>
              </a:rPr>
              <a:t>Building structural system designed using a model of bone strength and shape</a:t>
            </a:r>
          </a:p>
        </p:txBody>
      </p:sp>
      <p:pic>
        <p:nvPicPr>
          <p:cNvPr id="7270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9120" r="-29120"/>
          <a:stretch>
            <a:fillRect/>
          </a:stretch>
        </p:blipFill>
        <p:spPr/>
      </p:pic>
    </p:spTree>
    <p:extLst>
      <p:ext uri="{BB962C8B-B14F-4D97-AF65-F5344CB8AC3E}">
        <p14:creationId xmlns:p14="http://schemas.microsoft.com/office/powerpoint/2010/main" val="2444008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z="3200" dirty="0">
                <a:latin typeface="Arial" charset="0"/>
                <a:ea typeface="ＭＳ Ｐゴシック" charset="0"/>
                <a:cs typeface="ＭＳ Ｐゴシック" charset="0"/>
              </a:rPr>
              <a:t>Contemporary Approaches to Design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Reflecting a Design Philosophy</a:t>
            </a:r>
          </a:p>
        </p:txBody>
      </p:sp>
      <p:sp>
        <p:nvSpPr>
          <p:cNvPr id="18434" name="Content Placeholder 2"/>
          <p:cNvSpPr>
            <a:spLocks noGrp="1"/>
          </p:cNvSpPr>
          <p:nvPr>
            <p:ph idx="1"/>
          </p:nvPr>
        </p:nvSpPr>
        <p:spPr/>
        <p:txBody>
          <a:bodyPr/>
          <a:lstStyle/>
          <a:p>
            <a:r>
              <a:rPr lang="en-US" dirty="0">
                <a:latin typeface="Arial" charset="0"/>
                <a:ea typeface="ＭＳ Ｐゴシック" charset="0"/>
                <a:cs typeface="ＭＳ Ｐゴシック" charset="0"/>
              </a:rPr>
              <a:t>Site Specific Contextual Design/Critical Regionalism</a:t>
            </a:r>
          </a:p>
          <a:p>
            <a:r>
              <a:rPr lang="en-US" dirty="0">
                <a:latin typeface="Arial" charset="0"/>
                <a:ea typeface="ＭＳ Ｐゴシック" charset="0"/>
                <a:cs typeface="ＭＳ Ｐゴシック" charset="0"/>
              </a:rPr>
              <a:t>Bio Mimicry</a:t>
            </a:r>
          </a:p>
          <a:p>
            <a:r>
              <a:rPr lang="en-US" dirty="0">
                <a:latin typeface="Arial" charset="0"/>
                <a:ea typeface="ＭＳ Ｐゴシック" charset="0"/>
                <a:cs typeface="ＭＳ Ｐゴシック" charset="0"/>
              </a:rPr>
              <a:t>Parametric Design</a:t>
            </a:r>
          </a:p>
          <a:p>
            <a:r>
              <a:rPr lang="en-US" dirty="0">
                <a:latin typeface="Arial" charset="0"/>
                <a:ea typeface="ＭＳ Ｐゴシック" charset="0"/>
                <a:cs typeface="ＭＳ Ｐゴシック" charset="0"/>
              </a:rPr>
              <a:t>Environmental Design</a:t>
            </a:r>
          </a:p>
          <a:p>
            <a:r>
              <a:rPr lang="en-US" dirty="0">
                <a:latin typeface="Arial" charset="0"/>
                <a:ea typeface="ＭＳ Ｐゴシック" charset="0"/>
                <a:cs typeface="ＭＳ Ｐゴシック" charset="0"/>
              </a:rPr>
              <a:t>Social and Behavioral Design</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53357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sz="3200" dirty="0" smtClean="0">
                <a:latin typeface="Arial" charset="0"/>
                <a:ea typeface="ＭＳ Ｐゴシック" charset="0"/>
                <a:cs typeface="ＭＳ Ｐゴシック" charset="0"/>
              </a:rPr>
              <a:t>Building </a:t>
            </a:r>
            <a:r>
              <a:rPr lang="en-US" sz="3200" dirty="0">
                <a:latin typeface="Arial" charset="0"/>
                <a:ea typeface="ＭＳ Ｐゴシック" charset="0"/>
                <a:cs typeface="ＭＳ Ｐゴシック" charset="0"/>
              </a:rPr>
              <a:t>structure interpreted through bio mimicry</a:t>
            </a:r>
          </a:p>
        </p:txBody>
      </p:sp>
      <p:pic>
        <p:nvPicPr>
          <p:cNvPr id="737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6343" b="-6343"/>
          <a:stretch>
            <a:fillRect/>
          </a:stretch>
        </p:blipFill>
        <p:spPr/>
      </p:pic>
    </p:spTree>
    <p:extLst>
      <p:ext uri="{BB962C8B-B14F-4D97-AF65-F5344CB8AC3E}">
        <p14:creationId xmlns:p14="http://schemas.microsoft.com/office/powerpoint/2010/main" val="517490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sz="2000" dirty="0">
                <a:latin typeface="Arial" charset="0"/>
                <a:ea typeface="ＭＳ Ｐゴシック" charset="0"/>
                <a:cs typeface="ＭＳ Ｐゴシック" charset="0"/>
              </a:rPr>
              <a:t>On a somewhat less serious note,</a:t>
            </a:r>
            <a:br>
              <a:rPr lang="en-US" sz="20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the ‘</a:t>
            </a:r>
            <a:r>
              <a:rPr lang="en-US" altLang="ja-JP" sz="2400" dirty="0">
                <a:latin typeface="Arial" charset="0"/>
                <a:ea typeface="ＭＳ Ｐゴシック" charset="0"/>
                <a:cs typeface="ＭＳ Ｐゴシック" charset="0"/>
              </a:rPr>
              <a:t>Biomimicry Shoe</a:t>
            </a:r>
            <a:r>
              <a:rPr 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a:r>
            <a:br>
              <a:rPr lang="en-US" altLang="ja-JP" sz="2400" dirty="0">
                <a:latin typeface="Arial" charset="0"/>
                <a:ea typeface="ＭＳ Ｐゴシック" charset="0"/>
                <a:cs typeface="ＭＳ Ｐゴシック" charset="0"/>
              </a:rPr>
            </a:br>
            <a:r>
              <a:rPr lang="en-US" altLang="ja-JP" sz="2000" dirty="0">
                <a:latin typeface="Arial" charset="0"/>
                <a:ea typeface="ＭＳ Ｐゴシック" charset="0"/>
                <a:cs typeface="ＭＳ Ｐゴシック" charset="0"/>
              </a:rPr>
              <a:t>designed by Marieka Ratsma and Kostika Spaho</a:t>
            </a:r>
            <a:endParaRPr lang="en-US" sz="2000" dirty="0">
              <a:latin typeface="Arial" charset="0"/>
              <a:ea typeface="ＭＳ Ｐゴシック" charset="0"/>
              <a:cs typeface="ＭＳ Ｐゴシック" charset="0"/>
            </a:endParaRPr>
          </a:p>
        </p:txBody>
      </p:sp>
      <p:pic>
        <p:nvPicPr>
          <p:cNvPr id="7475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l="-44444" r="-44444"/>
          <a:stretch>
            <a:fillRect/>
          </a:stretch>
        </p:blipFill>
        <p:spPr/>
      </p:pic>
    </p:spTree>
    <p:extLst>
      <p:ext uri="{BB962C8B-B14F-4D97-AF65-F5344CB8AC3E}">
        <p14:creationId xmlns:p14="http://schemas.microsoft.com/office/powerpoint/2010/main" val="3168964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sz="2400" dirty="0">
                <a:latin typeface="Arial" charset="0"/>
                <a:ea typeface="ＭＳ Ｐゴシック" charset="0"/>
                <a:cs typeface="ＭＳ Ｐゴシック" charset="0"/>
              </a:rPr>
              <a:t>the ‘</a:t>
            </a:r>
            <a:r>
              <a:rPr lang="en-US" altLang="ja-JP" sz="2400" dirty="0">
                <a:latin typeface="Arial" charset="0"/>
                <a:ea typeface="ＭＳ Ｐゴシック" charset="0"/>
                <a:cs typeface="ＭＳ Ｐゴシック" charset="0"/>
              </a:rPr>
              <a:t>Biomimicry Shoe</a:t>
            </a:r>
            <a:r>
              <a:rPr 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a:r>
            <a:br>
              <a:rPr lang="en-US" altLang="ja-JP" sz="2400" dirty="0">
                <a:latin typeface="Arial" charset="0"/>
                <a:ea typeface="ＭＳ Ｐゴシック" charset="0"/>
                <a:cs typeface="ＭＳ Ｐゴシック" charset="0"/>
              </a:rPr>
            </a:br>
            <a:r>
              <a:rPr lang="en-US" altLang="ja-JP" sz="2400" dirty="0">
                <a:latin typeface="Arial" charset="0"/>
                <a:ea typeface="ＭＳ Ｐゴシック" charset="0"/>
                <a:cs typeface="ＭＳ Ｐゴシック" charset="0"/>
              </a:rPr>
              <a:t>designed by Marieka Ratsma and Kostika Spaho</a:t>
            </a:r>
            <a:endParaRPr lang="en-US" sz="2400" dirty="0">
              <a:latin typeface="Arial" charset="0"/>
              <a:ea typeface="ＭＳ Ｐゴシック" charset="0"/>
              <a:cs typeface="ＭＳ Ｐゴシック" charset="0"/>
            </a:endParaRPr>
          </a:p>
        </p:txBody>
      </p:sp>
      <p:pic>
        <p:nvPicPr>
          <p:cNvPr id="75778"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91667" r="-91667"/>
          <a:stretch>
            <a:fillRect/>
          </a:stretch>
        </p:blipFill>
        <p:spPr/>
      </p:pic>
    </p:spTree>
    <p:extLst>
      <p:ext uri="{BB962C8B-B14F-4D97-AF65-F5344CB8AC3E}">
        <p14:creationId xmlns:p14="http://schemas.microsoft.com/office/powerpoint/2010/main" val="2313693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z="2400" dirty="0" smtClean="0">
                <a:latin typeface="Arial" charset="0"/>
                <a:ea typeface="ＭＳ Ｐゴシック" charset="0"/>
                <a:cs typeface="ＭＳ Ｐゴシック" charset="0"/>
              </a:rPr>
              <a:t>A wood pecker and a small folding saw</a:t>
            </a:r>
            <a:br>
              <a:rPr lang="en-US" sz="2400"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“You talking to me?”</a:t>
            </a:r>
            <a:endParaRPr lang="en-US" sz="2400" dirty="0">
              <a:latin typeface="Arial" charset="0"/>
              <a:ea typeface="ＭＳ Ｐゴシック" charset="0"/>
              <a:cs typeface="ＭＳ Ｐゴシック" charset="0"/>
            </a:endParaRPr>
          </a:p>
        </p:txBody>
      </p:sp>
      <p:pic>
        <p:nvPicPr>
          <p:cNvPr id="7680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91925" r="-91925"/>
          <a:stretch>
            <a:fillRect/>
          </a:stretch>
        </p:blipFill>
        <p:spPr/>
      </p:pic>
    </p:spTree>
    <p:extLst>
      <p:ext uri="{BB962C8B-B14F-4D97-AF65-F5344CB8AC3E}">
        <p14:creationId xmlns:p14="http://schemas.microsoft.com/office/powerpoint/2010/main" val="1391366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sz="2000" dirty="0">
                <a:latin typeface="Arial" charset="0"/>
                <a:ea typeface="ＭＳ Ｐゴシック" charset="0"/>
                <a:cs typeface="ＭＳ Ｐゴシック" charset="0"/>
              </a:rPr>
              <a:t>‘Vegetal Chair’ by Ronan and Erwan Bouroulled</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Mercedes Benz Bionic Car Skeleton</a:t>
            </a:r>
          </a:p>
        </p:txBody>
      </p:sp>
      <p:pic>
        <p:nvPicPr>
          <p:cNvPr id="77826" name="Picture 11" descr="3439061192_c75ac307a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3500438"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12" descr="459057_779381_4992_3328_89348305c2545_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0850" y="1828800"/>
            <a:ext cx="3892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idx="1"/>
          </p:nvPr>
        </p:nvSpPr>
        <p:spPr>
          <a:xfrm flipH="1">
            <a:off x="8686800" y="5943600"/>
            <a:ext cx="46038" cy="182563"/>
          </a:xfrm>
        </p:spPr>
        <p:txBody>
          <a:bodyPr>
            <a:normAutofit fontScale="25000" lnSpcReduction="20000"/>
          </a:bodyPr>
          <a:lstStyle/>
          <a:p>
            <a:pPr>
              <a:defRPr/>
            </a:pPr>
            <a:endParaRPr lang="en-US" dirty="0"/>
          </a:p>
        </p:txBody>
      </p:sp>
    </p:spTree>
    <p:extLst>
      <p:ext uri="{BB962C8B-B14F-4D97-AF65-F5344CB8AC3E}">
        <p14:creationId xmlns:p14="http://schemas.microsoft.com/office/powerpoint/2010/main" val="569915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sz="2400" dirty="0">
                <a:latin typeface="Arial" charset="0"/>
                <a:ea typeface="ＭＳ Ｐゴシック" charset="0"/>
                <a:cs typeface="ＭＳ Ｐゴシック" charset="0"/>
              </a:rPr>
              <a:t>Bio </a:t>
            </a:r>
            <a:r>
              <a:rPr lang="en-US" sz="2400" dirty="0" smtClean="0">
                <a:latin typeface="Arial" charset="0"/>
                <a:ea typeface="ＭＳ Ｐゴシック" charset="0"/>
                <a:cs typeface="ＭＳ Ｐゴシック" charset="0"/>
              </a:rPr>
              <a:t>mimicry: making use of natural systems and processes in man made elements.</a:t>
            </a:r>
            <a:endParaRPr lang="en-US" sz="2400" dirty="0">
              <a:latin typeface="Arial" charset="0"/>
              <a:ea typeface="ＭＳ Ｐゴシック" charset="0"/>
              <a:cs typeface="ＭＳ Ｐゴシック" charset="0"/>
            </a:endParaRPr>
          </a:p>
        </p:txBody>
      </p:sp>
      <p:pic>
        <p:nvPicPr>
          <p:cNvPr id="78850" name="Content Placeholder 5" descr="080919biomimicry1.jpg"/>
          <p:cNvPicPr>
            <a:picLocks noGrp="1" noChangeAspect="1"/>
          </p:cNvPicPr>
          <p:nvPr>
            <p:ph idx="1"/>
          </p:nvPr>
        </p:nvPicPr>
        <p:blipFill>
          <a:blip r:embed="rId2">
            <a:extLst>
              <a:ext uri="{28A0092B-C50C-407E-A947-70E740481C1C}">
                <a14:useLocalDpi xmlns:a14="http://schemas.microsoft.com/office/drawing/2010/main" val="0"/>
              </a:ext>
            </a:extLst>
          </a:blip>
          <a:srcRect l="-71210" r="-71210"/>
          <a:stretch>
            <a:fillRect/>
          </a:stretch>
        </p:blipFill>
        <p:spPr>
          <a:xfrm>
            <a:off x="-1524000" y="1676400"/>
            <a:ext cx="6843713" cy="3763963"/>
          </a:xfrm>
        </p:spPr>
      </p:pic>
      <p:pic>
        <p:nvPicPr>
          <p:cNvPr id="78851" name="Picture 4" descr="biomimetics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76400"/>
            <a:ext cx="50307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068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sz="2400" dirty="0">
                <a:latin typeface="Arial" charset="0"/>
                <a:ea typeface="ＭＳ Ｐゴシック" charset="0"/>
                <a:cs typeface="ＭＳ Ｐゴシック" charset="0"/>
              </a:rPr>
              <a:t>Joris Laarman chairs</a:t>
            </a:r>
            <a:br>
              <a:rPr lang="en-US" sz="24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inspiration from the way bones grow</a:t>
            </a:r>
          </a:p>
        </p:txBody>
      </p:sp>
      <p:pic>
        <p:nvPicPr>
          <p:cNvPr id="79874" name="Content Placeholder 3" descr="tumblr_krzj1bq8ft1qz849zo1_500.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4800600" y="1676400"/>
            <a:ext cx="3933825" cy="2163763"/>
          </a:xfrm>
        </p:spPr>
      </p:pic>
      <p:pic>
        <p:nvPicPr>
          <p:cNvPr id="79875" name="Picture 5" descr="bonechai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7846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bone_armchair_joris_laarm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267200"/>
            <a:ext cx="386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493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sz="2400" dirty="0">
                <a:latin typeface="Arial" charset="0"/>
                <a:ea typeface="ＭＳ Ｐゴシック" charset="0"/>
                <a:cs typeface="ＭＳ Ｐゴシック" charset="0"/>
              </a:rPr>
              <a:t>Joris Laarman tables</a:t>
            </a:r>
          </a:p>
        </p:txBody>
      </p:sp>
      <p:pic>
        <p:nvPicPr>
          <p:cNvPr id="80898" name="Content Placeholder 3" descr="leaf_table_joris_laarman.jpg"/>
          <p:cNvPicPr>
            <a:picLocks noGrp="1" noChangeAspect="1"/>
          </p:cNvPicPr>
          <p:nvPr>
            <p:ph idx="1"/>
          </p:nvPr>
        </p:nvPicPr>
        <p:blipFill>
          <a:blip r:embed="rId2">
            <a:extLst>
              <a:ext uri="{28A0092B-C50C-407E-A947-70E740481C1C}">
                <a14:useLocalDpi xmlns:a14="http://schemas.microsoft.com/office/drawing/2010/main" val="0"/>
              </a:ext>
            </a:extLst>
          </a:blip>
          <a:srcRect t="13452" b="13452"/>
          <a:stretch>
            <a:fillRect/>
          </a:stretch>
        </p:blipFill>
        <p:spPr>
          <a:xfrm>
            <a:off x="457200" y="1752600"/>
            <a:ext cx="4295775" cy="2362200"/>
          </a:xfrm>
        </p:spPr>
      </p:pic>
      <p:pic>
        <p:nvPicPr>
          <p:cNvPr id="80899" name="Picture 4" descr="bridge_table_joris_laarman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5" descr="bridge_table_joris_laarman_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419600"/>
            <a:ext cx="4537075"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261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idx="4294967295"/>
          </p:nvPr>
        </p:nvSpPr>
        <p:spPr/>
        <p:txBody>
          <a:bodyPr/>
          <a:lstStyle/>
          <a:p>
            <a:pPr eaLnBrk="1" hangingPunct="1"/>
            <a:r>
              <a:rPr lang="en-US" sz="2800" dirty="0">
                <a:latin typeface="Arial" charset="0"/>
                <a:ea typeface="ＭＳ Ｐゴシック" charset="0"/>
                <a:cs typeface="ＭＳ Ｐゴシック" charset="0"/>
              </a:rPr>
              <a:t>Once </a:t>
            </a:r>
            <a:r>
              <a:rPr lang="en-US" sz="2800" dirty="0" smtClean="0">
                <a:latin typeface="Arial" charset="0"/>
                <a:ea typeface="ＭＳ Ｐゴシック" charset="0"/>
                <a:cs typeface="ＭＳ Ｐゴシック" charset="0"/>
              </a:rPr>
              <a:t>again </a:t>
            </a:r>
            <a:r>
              <a:rPr lang="en-US" sz="2800" dirty="0">
                <a:latin typeface="Arial" charset="0"/>
                <a:ea typeface="ＭＳ Ｐゴシック" charset="0"/>
                <a:cs typeface="ＭＳ Ｐゴシック" charset="0"/>
              </a:rPr>
              <a:t>humans </a:t>
            </a:r>
            <a:r>
              <a:rPr lang="en-US" sz="2800" dirty="0" smtClean="0">
                <a:latin typeface="Arial" charset="0"/>
                <a:ea typeface="ＭＳ Ｐゴシック" charset="0"/>
                <a:cs typeface="ＭＳ Ｐゴシック" charset="0"/>
              </a:rPr>
              <a:t>copy Nature</a:t>
            </a:r>
            <a:endParaRPr lang="en-US" sz="2800" dirty="0">
              <a:latin typeface="Arial" charset="0"/>
              <a:ea typeface="ＭＳ Ｐゴシック" charset="0"/>
              <a:cs typeface="ＭＳ Ｐゴシック" charset="0"/>
            </a:endParaRPr>
          </a:p>
        </p:txBody>
      </p:sp>
      <p:pic>
        <p:nvPicPr>
          <p:cNvPr id="81922" name="Content Placeholder 3" descr="p377990-Christchurch-The_Dandelion_Fountains.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30538" y="1981200"/>
            <a:ext cx="3082925" cy="4114800"/>
          </a:xfrm>
        </p:spPr>
      </p:pic>
    </p:spTree>
    <p:extLst>
      <p:ext uri="{BB962C8B-B14F-4D97-AF65-F5344CB8AC3E}">
        <p14:creationId xmlns:p14="http://schemas.microsoft.com/office/powerpoint/2010/main" val="1149444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idx="4294967295"/>
          </p:nvPr>
        </p:nvSpPr>
        <p:spPr/>
        <p:txBody>
          <a:bodyPr/>
          <a:lstStyle/>
          <a:p>
            <a:pPr eaLnBrk="1" hangingPunct="1"/>
            <a:r>
              <a:rPr lang="en-US" sz="2800" dirty="0">
                <a:latin typeface="Arial" charset="0"/>
                <a:ea typeface="ＭＳ Ｐゴシック" charset="0"/>
                <a:cs typeface="ＭＳ Ｐゴシック" charset="0"/>
              </a:rPr>
              <a:t>The Leaf House, by Undercurrent Architects</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Australia</a:t>
            </a:r>
          </a:p>
        </p:txBody>
      </p:sp>
      <p:pic>
        <p:nvPicPr>
          <p:cNvPr id="82946" name="Content Placeholder 3" descr="modern-leaf-house-1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4400" y="2286000"/>
            <a:ext cx="3810000" cy="2552700"/>
          </a:xfrm>
        </p:spPr>
      </p:pic>
      <p:pic>
        <p:nvPicPr>
          <p:cNvPr id="82947" name="Picture 4" descr="modern-leaf-house-1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0"/>
            <a:ext cx="3794125"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descr="modern-leaf-hous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953000"/>
            <a:ext cx="24225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6" descr="modern-leaf-house-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953000"/>
            <a:ext cx="21336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93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a:latin typeface="Arial" charset="0"/>
                <a:ea typeface="ＭＳ Ｐゴシック" charset="0"/>
                <a:cs typeface="ＭＳ Ｐゴシック" charset="0"/>
              </a:rPr>
              <a:t>Design</a:t>
            </a:r>
            <a:br>
              <a:rPr lang="en-US" dirty="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sp>
        <p:nvSpPr>
          <p:cNvPr id="19458" name="Content Placeholder 2"/>
          <p:cNvSpPr>
            <a:spLocks noGrp="1"/>
          </p:cNvSpPr>
          <p:nvPr>
            <p:ph idx="1"/>
          </p:nvPr>
        </p:nvSpPr>
        <p:spPr/>
        <p:txBody>
          <a:bodyPr>
            <a:normAutofit lnSpcReduction="10000"/>
          </a:bodyPr>
          <a:lstStyle/>
          <a:p>
            <a:pPr marL="0" indent="0">
              <a:buNone/>
            </a:pPr>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design as a verb:</a:t>
            </a:r>
          </a:p>
          <a:p>
            <a:pPr lvl="1"/>
            <a:r>
              <a:rPr lang="en-US" dirty="0" smtClean="0">
                <a:latin typeface="Arial" charset="0"/>
                <a:ea typeface="ＭＳ Ｐゴシック" charset="0"/>
              </a:rPr>
              <a:t>decide upon the look and functioning of (a building, a chair, or other object), typically by making detailed drawings and other studies of it.</a:t>
            </a:r>
          </a:p>
          <a:p>
            <a:pPr lvl="1"/>
            <a:endParaRPr lang="en-US" dirty="0" smtClean="0">
              <a:latin typeface="Arial" charset="0"/>
              <a:ea typeface="ＭＳ Ｐゴシック" charset="0"/>
            </a:endParaRPr>
          </a:p>
          <a:p>
            <a:r>
              <a:rPr lang="en-US" dirty="0" smtClean="0">
                <a:latin typeface="Arial" charset="0"/>
                <a:ea typeface="ＭＳ Ｐゴシック" charset="0"/>
                <a:cs typeface="ＭＳ Ｐゴシック" charset="0"/>
              </a:rPr>
              <a:t>design </a:t>
            </a:r>
            <a:r>
              <a:rPr lang="en-US" dirty="0">
                <a:latin typeface="Arial" charset="0"/>
                <a:ea typeface="ＭＳ Ｐゴシック" charset="0"/>
                <a:cs typeface="ＭＳ Ｐゴシック" charset="0"/>
              </a:rPr>
              <a:t>as a noun:</a:t>
            </a:r>
          </a:p>
          <a:p>
            <a:pPr lvl="1"/>
            <a:r>
              <a:rPr lang="en-US" dirty="0">
                <a:latin typeface="Arial" charset="0"/>
                <a:ea typeface="ＭＳ Ｐゴシック" charset="0"/>
              </a:rPr>
              <a:t>a plan or drawing produced to show the look and function or workings of a building, chair, or other object before it is built or made.</a:t>
            </a:r>
          </a:p>
          <a:p>
            <a:pPr lvl="1"/>
            <a:endParaRPr lang="en-US" dirty="0">
              <a:latin typeface="Arial" charset="0"/>
              <a:ea typeface="ＭＳ Ｐゴシック" charset="0"/>
            </a:endParaRPr>
          </a:p>
          <a:p>
            <a:pPr lvl="1"/>
            <a:endParaRPr lang="en-US" dirty="0">
              <a:latin typeface="Arial" charset="0"/>
              <a:ea typeface="ＭＳ Ｐゴシック" charset="0"/>
            </a:endParaRPr>
          </a:p>
        </p:txBody>
      </p:sp>
    </p:spTree>
    <p:extLst>
      <p:ext uri="{BB962C8B-B14F-4D97-AF65-F5344CB8AC3E}">
        <p14:creationId xmlns:p14="http://schemas.microsoft.com/office/powerpoint/2010/main" val="32593038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idx="4294967295"/>
          </p:nvPr>
        </p:nvSpPr>
        <p:spPr/>
        <p:txBody>
          <a:bodyPr/>
          <a:lstStyle/>
          <a:p>
            <a:r>
              <a:rPr lang="en-US" sz="2800" dirty="0">
                <a:latin typeface="Arial" charset="0"/>
                <a:ea typeface="ＭＳ Ｐゴシック" charset="0"/>
                <a:cs typeface="ＭＳ Ｐゴシック" charset="0"/>
              </a:rPr>
              <a:t>The Leaf House, by Undercurrent Architects</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Australia</a:t>
            </a:r>
          </a:p>
        </p:txBody>
      </p:sp>
      <p:pic>
        <p:nvPicPr>
          <p:cNvPr id="83970" name="Content Placeholder 3" descr="modern-leaf-house-4.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981200"/>
            <a:ext cx="2757488" cy="4114800"/>
          </a:xfrm>
        </p:spPr>
      </p:pic>
      <p:pic>
        <p:nvPicPr>
          <p:cNvPr id="83971" name="Picture 4" descr="modern-leaf-hous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81200"/>
            <a:ext cx="4691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23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idx="4294967295"/>
          </p:nvPr>
        </p:nvSpPr>
        <p:spPr/>
        <p:txBody>
          <a:bodyPr/>
          <a:lstStyle/>
          <a:p>
            <a:pPr eaLnBrk="1" hangingPunct="1"/>
            <a:r>
              <a:rPr lang="en-US" sz="2800" dirty="0" smtClean="0">
                <a:latin typeface="Arial" charset="0"/>
                <a:ea typeface="ＭＳ Ｐゴシック" charset="0"/>
                <a:cs typeface="ＭＳ Ｐゴシック" charset="0"/>
              </a:rPr>
              <a:t>Beijing </a:t>
            </a:r>
            <a:r>
              <a:rPr lang="en-US" sz="2800" dirty="0" err="1" smtClean="0">
                <a:latin typeface="Arial" charset="0"/>
                <a:ea typeface="ＭＳ Ｐゴシック" charset="0"/>
                <a:cs typeface="ＭＳ Ｐゴシック" charset="0"/>
              </a:rPr>
              <a:t>olympic</a:t>
            </a:r>
            <a:r>
              <a:rPr lang="en-US" sz="2800" dirty="0" smtClean="0">
                <a:latin typeface="Arial" charset="0"/>
                <a:ea typeface="ＭＳ Ｐゴシック" charset="0"/>
                <a:cs typeface="ＭＳ Ｐゴシック" charset="0"/>
              </a:rPr>
              <a:t> swimming facility:</a:t>
            </a:r>
            <a:br>
              <a:rPr lang="en-US" sz="2800" dirty="0" smtClean="0">
                <a:latin typeface="Arial" charset="0"/>
                <a:ea typeface="ＭＳ Ｐゴシック" charset="0"/>
                <a:cs typeface="ＭＳ Ｐゴシック" charset="0"/>
              </a:rPr>
            </a:br>
            <a:r>
              <a:rPr lang="en-US" sz="2800" dirty="0" smtClean="0">
                <a:latin typeface="Arial" charset="0"/>
                <a:ea typeface="ＭＳ Ｐゴシック" charset="0"/>
                <a:cs typeface="ＭＳ Ｐゴシック" charset="0"/>
              </a:rPr>
              <a:t>mimicking cell structure</a:t>
            </a:r>
            <a:endParaRPr lang="en-US" sz="2800" dirty="0">
              <a:latin typeface="Arial" charset="0"/>
              <a:ea typeface="ＭＳ Ｐゴシック" charset="0"/>
              <a:cs typeface="ＭＳ Ｐゴシック" charset="0"/>
            </a:endParaRPr>
          </a:p>
        </p:txBody>
      </p:sp>
      <p:pic>
        <p:nvPicPr>
          <p:cNvPr id="84994" name="Content Placeholder 3" descr="aWaterCubeExt_468x312.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981200"/>
            <a:ext cx="4000500" cy="2667000"/>
          </a:xfrm>
        </p:spPr>
      </p:pic>
      <p:pic>
        <p:nvPicPr>
          <p:cNvPr id="84995" name="Picture 4" descr="lizards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36798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09744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sz="2400" i="1" dirty="0">
                <a:latin typeface="Arial" charset="0"/>
                <a:ea typeface="ＭＳ Ｐゴシック" charset="0"/>
                <a:cs typeface="ＭＳ Ｐゴシック" charset="0"/>
              </a:rPr>
              <a:t>One Ocean</a:t>
            </a:r>
            <a:r>
              <a:rPr lang="en-US" sz="2400" dirty="0">
                <a:latin typeface="Arial" charset="0"/>
                <a:ea typeface="ＭＳ Ｐゴシック" charset="0"/>
                <a:cs typeface="ＭＳ Ｐゴシック" charset="0"/>
              </a:rPr>
              <a:t>, the stunning solar-powered, naturally ventilated Thematic Pavilion designed by Vienna-based Soma Architecture in </a:t>
            </a:r>
            <a:r>
              <a:rPr lang="en-US" sz="2400" dirty="0" err="1">
                <a:latin typeface="Arial" charset="0"/>
                <a:ea typeface="ＭＳ Ｐゴシック" charset="0"/>
                <a:cs typeface="ＭＳ Ｐゴシック" charset="0"/>
              </a:rPr>
              <a:t>Yeosu</a:t>
            </a:r>
            <a:r>
              <a:rPr lang="en-US" sz="2400" dirty="0">
                <a:latin typeface="Arial" charset="0"/>
                <a:ea typeface="ＭＳ Ｐゴシック" charset="0"/>
                <a:cs typeface="ＭＳ Ｐゴシック" charset="0"/>
              </a:rPr>
              <a:t>, South Korea. </a:t>
            </a:r>
            <a:br>
              <a:rPr lang="en-US"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860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3040" b="-3040"/>
          <a:stretch>
            <a:fillRect/>
          </a:stretch>
        </p:blipFill>
        <p:spPr/>
      </p:pic>
    </p:spTree>
    <p:extLst>
      <p:ext uri="{BB962C8B-B14F-4D97-AF65-F5344CB8AC3E}">
        <p14:creationId xmlns:p14="http://schemas.microsoft.com/office/powerpoint/2010/main" val="1275549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endParaRPr lang="en-US" dirty="0">
              <a:latin typeface="Arial" charset="0"/>
              <a:ea typeface="ＭＳ Ｐゴシック" charset="0"/>
              <a:cs typeface="ＭＳ Ｐゴシック" charset="0"/>
            </a:endParaRPr>
          </a:p>
        </p:txBody>
      </p:sp>
      <p:sp>
        <p:nvSpPr>
          <p:cNvPr id="87042" name="Content Placeholder 2"/>
          <p:cNvSpPr>
            <a:spLocks noGrp="1"/>
          </p:cNvSpPr>
          <p:nvPr>
            <p:ph idx="1"/>
          </p:nvPr>
        </p:nvSpPr>
        <p:spPr>
          <a:xfrm>
            <a:off x="914400" y="1947863"/>
            <a:ext cx="7772400" cy="4114800"/>
          </a:xfrm>
        </p:spPr>
        <p:txBody>
          <a:bodyPr/>
          <a:lstStyle/>
          <a:p>
            <a:r>
              <a:rPr lang="en-US" sz="2000" i="1" dirty="0">
                <a:latin typeface="Arial" charset="0"/>
                <a:ea typeface="ＭＳ Ｐゴシック" charset="0"/>
                <a:cs typeface="ＭＳ Ｐゴシック" charset="0"/>
              </a:rPr>
              <a:t>One Ocean</a:t>
            </a:r>
            <a:r>
              <a:rPr lang="en-US" sz="2000" dirty="0">
                <a:latin typeface="Arial" charset="0"/>
                <a:ea typeface="ＭＳ Ｐゴシック" charset="0"/>
                <a:cs typeface="ＭＳ Ｐゴシック" charset="0"/>
              </a:rPr>
              <a:t>, the stunning solar-powered, naturally ventilated Thematic Pavilion designed by Vienna-based Soma Architecture in </a:t>
            </a:r>
            <a:r>
              <a:rPr lang="en-US" sz="2000" dirty="0" err="1">
                <a:latin typeface="Arial" charset="0"/>
                <a:ea typeface="ＭＳ Ｐゴシック" charset="0"/>
                <a:cs typeface="ＭＳ Ｐゴシック" charset="0"/>
              </a:rPr>
              <a:t>Yeosu</a:t>
            </a:r>
            <a:r>
              <a:rPr lang="en-US" sz="2000" dirty="0">
                <a:latin typeface="Arial" charset="0"/>
                <a:ea typeface="ＭＳ Ｐゴシック" charset="0"/>
                <a:cs typeface="ＭＳ Ｐゴシック" charset="0"/>
              </a:rPr>
              <a:t>, South Korea. </a:t>
            </a:r>
          </a:p>
          <a:p>
            <a:endParaRPr lang="en-US" sz="2000" dirty="0">
              <a:latin typeface="Arial" charset="0"/>
              <a:ea typeface="ＭＳ Ｐゴシック" charset="0"/>
              <a:cs typeface="ＭＳ Ｐゴシック" charset="0"/>
            </a:endParaRPr>
          </a:p>
          <a:p>
            <a:r>
              <a:rPr lang="en-US" sz="2000" dirty="0">
                <a:latin typeface="Arial" charset="0"/>
                <a:ea typeface="ＭＳ Ｐゴシック" charset="0"/>
                <a:cs typeface="ＭＳ Ｐゴシック" charset="0"/>
              </a:rPr>
              <a:t>Designed to keep visitors cool during humid summers, </a:t>
            </a:r>
            <a:r>
              <a:rPr lang="en-US" sz="2000" i="1" dirty="0">
                <a:latin typeface="Arial" charset="0"/>
                <a:ea typeface="ＭＳ Ｐゴシック" charset="0"/>
                <a:cs typeface="ＭＳ Ｐゴシック" charset="0"/>
              </a:rPr>
              <a:t>One Ocean</a:t>
            </a:r>
            <a:r>
              <a:rPr lang="en-US" sz="2000" dirty="0">
                <a:latin typeface="Arial" charset="0"/>
                <a:ea typeface="ＭＳ Ｐゴシック" charset="0"/>
                <a:cs typeface="ＭＳ Ｐゴシック" charset="0"/>
              </a:rPr>
              <a:t> is also a nod to biomimicry with its gill-like façade that overlooks the harbor. </a:t>
            </a:r>
          </a:p>
          <a:p>
            <a:r>
              <a:rPr lang="en-US" sz="2000" dirty="0">
                <a:latin typeface="Arial" charset="0"/>
                <a:ea typeface="ＭＳ Ｐゴシック" charset="0"/>
                <a:cs typeface="ＭＳ Ｐゴシック" charset="0"/>
              </a:rPr>
              <a:t>The soaring glass fiber gills are designed to function like lamellas, the papery ribs under a mushroom’s cap.</a:t>
            </a:r>
          </a:p>
        </p:txBody>
      </p:sp>
    </p:spTree>
    <p:extLst>
      <p:ext uri="{BB962C8B-B14F-4D97-AF65-F5344CB8AC3E}">
        <p14:creationId xmlns:p14="http://schemas.microsoft.com/office/powerpoint/2010/main" val="3527895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sz="3200" dirty="0" smtClean="0">
                <a:latin typeface="Arial" charset="0"/>
                <a:ea typeface="ＭＳ Ｐゴシック" charset="0"/>
                <a:cs typeface="ＭＳ Ｐゴシック" charset="0"/>
              </a:rPr>
              <a:t>‘The Bird’s Nest’ Stadium</a:t>
            </a:r>
            <a:r>
              <a:rPr lang="en-US" sz="3200" dirty="0">
                <a:latin typeface="Arial" charset="0"/>
                <a:ea typeface="ＭＳ Ｐゴシック" charset="0"/>
                <a:cs typeface="ＭＳ Ｐゴシック" charset="0"/>
              </a:rPr>
              <a:t>, </a:t>
            </a:r>
            <a:r>
              <a:rPr lang="en-US" sz="3200" dirty="0" err="1">
                <a:latin typeface="Arial" charset="0"/>
                <a:ea typeface="ＭＳ Ｐゴシック" charset="0"/>
                <a:cs typeface="ＭＳ Ｐゴシック" charset="0"/>
              </a:rPr>
              <a:t>Bejing</a:t>
            </a:r>
            <a:r>
              <a:rPr lang="en-US" sz="3200" dirty="0">
                <a:latin typeface="Arial" charset="0"/>
                <a:ea typeface="ＭＳ Ｐゴシック" charset="0"/>
                <a:cs typeface="ＭＳ Ｐゴシック" charset="0"/>
              </a:rPr>
              <a:t>, China</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built for the 2008 Olympics</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designed by architects Herzog &amp; De </a:t>
            </a:r>
            <a:r>
              <a:rPr lang="en-US" sz="1800" dirty="0" err="1">
                <a:latin typeface="Arial" charset="0"/>
                <a:ea typeface="ＭＳ Ｐゴシック" charset="0"/>
                <a:cs typeface="ＭＳ Ｐゴシック" charset="0"/>
              </a:rPr>
              <a:t>Meuron</a:t>
            </a:r>
            <a:endParaRPr lang="en-US" sz="1800" dirty="0">
              <a:latin typeface="Arial" charset="0"/>
              <a:ea typeface="ＭＳ Ｐゴシック" charset="0"/>
              <a:cs typeface="ＭＳ Ｐゴシック" charset="0"/>
            </a:endParaRPr>
          </a:p>
        </p:txBody>
      </p:sp>
      <p:pic>
        <p:nvPicPr>
          <p:cNvPr id="8806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2940" b="2940"/>
          <a:stretch>
            <a:fillRect/>
          </a:stretch>
        </p:blipFill>
        <p:spPr/>
      </p:pic>
    </p:spTree>
    <p:extLst>
      <p:ext uri="{BB962C8B-B14F-4D97-AF65-F5344CB8AC3E}">
        <p14:creationId xmlns:p14="http://schemas.microsoft.com/office/powerpoint/2010/main" val="36080903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sz="2800" dirty="0" smtClean="0">
                <a:latin typeface="Arial" charset="0"/>
                <a:ea typeface="ＭＳ Ｐゴシック" charset="0"/>
                <a:cs typeface="ＭＳ Ｐゴシック" charset="0"/>
              </a:rPr>
              <a:t>The </a:t>
            </a:r>
            <a:r>
              <a:rPr lang="en-US" sz="2800" dirty="0">
                <a:latin typeface="Arial" charset="0"/>
                <a:ea typeface="ＭＳ Ｐゴシック" charset="0"/>
                <a:cs typeface="ＭＳ Ｐゴシック" charset="0"/>
              </a:rPr>
              <a:t>building is known as </a:t>
            </a:r>
            <a:br>
              <a:rPr lang="en-US" sz="2800" dirty="0">
                <a:latin typeface="Arial" charset="0"/>
                <a:ea typeface="ＭＳ Ｐゴシック" charset="0"/>
                <a:cs typeface="ＭＳ Ｐゴシック" charset="0"/>
              </a:rPr>
            </a:br>
            <a:r>
              <a:rPr lang="en-US" sz="2800" dirty="0">
                <a:latin typeface="Arial" charset="0"/>
                <a:ea typeface="ＭＳ Ｐゴシック" charset="0"/>
                <a:cs typeface="ＭＳ Ｐゴシック" charset="0"/>
              </a:rPr>
              <a:t>the ‘bird’s nest’</a:t>
            </a:r>
          </a:p>
        </p:txBody>
      </p:sp>
      <p:pic>
        <p:nvPicPr>
          <p:cNvPr id="8909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5492" r="-15492"/>
          <a:stretch>
            <a:fillRect/>
          </a:stretch>
        </p:blipFill>
        <p:spPr/>
      </p:pic>
    </p:spTree>
    <p:extLst>
      <p:ext uri="{BB962C8B-B14F-4D97-AF65-F5344CB8AC3E}">
        <p14:creationId xmlns:p14="http://schemas.microsoft.com/office/powerpoint/2010/main" val="1986193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sz="3200" dirty="0">
                <a:latin typeface="Arial" charset="0"/>
                <a:ea typeface="ＭＳ Ｐゴシック" charset="0"/>
                <a:cs typeface="ＭＳ Ｐゴシック" charset="0"/>
              </a:rPr>
              <a:t>Structure of ‘The Bird’s Nest’ Olympic Stadium</a:t>
            </a:r>
          </a:p>
        </p:txBody>
      </p:sp>
      <p:sp>
        <p:nvSpPr>
          <p:cNvPr id="90114" name="Content Placeholder 2"/>
          <p:cNvSpPr>
            <a:spLocks noGrp="1"/>
          </p:cNvSpPr>
          <p:nvPr>
            <p:ph idx="1"/>
          </p:nvPr>
        </p:nvSpPr>
        <p:spPr/>
        <p:txBody>
          <a:bodyPr/>
          <a:lstStyle/>
          <a:p>
            <a:r>
              <a:rPr lang="en-US" sz="2000">
                <a:latin typeface="Arial" charset="0"/>
                <a:ea typeface="ＭＳ Ｐゴシック" charset="0"/>
                <a:cs typeface="ＭＳ Ｐゴシック" charset="0"/>
              </a:rPr>
              <a:t>In an effort to design a stadium that was "porous" while also being "a collective building, a public vessel”, the team studied Chinese ceramics. </a:t>
            </a:r>
          </a:p>
          <a:p>
            <a:r>
              <a:rPr lang="en-US" sz="2000">
                <a:latin typeface="Arial" charset="0"/>
                <a:ea typeface="ＭＳ Ｐゴシック" charset="0"/>
                <a:cs typeface="ＭＳ Ｐゴシック" charset="0"/>
              </a:rPr>
              <a:t>This line of thought brought the team to the "nest scheme”.</a:t>
            </a:r>
          </a:p>
          <a:p>
            <a:r>
              <a:rPr lang="en-US" sz="2000">
                <a:latin typeface="Arial" charset="0"/>
                <a:ea typeface="ＭＳ Ｐゴシック" charset="0"/>
                <a:cs typeface="ＭＳ Ｐゴシック" charset="0"/>
              </a:rPr>
              <a:t>The stadium consists of two independent structures, standing 50 feet apart: a red concrete seating bowl and the outer steel frame around it.</a:t>
            </a:r>
          </a:p>
        </p:txBody>
      </p:sp>
    </p:spTree>
    <p:extLst>
      <p:ext uri="{BB962C8B-B14F-4D97-AF65-F5344CB8AC3E}">
        <p14:creationId xmlns:p14="http://schemas.microsoft.com/office/powerpoint/2010/main" val="3121213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sz="3200" dirty="0">
                <a:latin typeface="Arial" charset="0"/>
                <a:ea typeface="ＭＳ Ｐゴシック" charset="0"/>
                <a:cs typeface="ＭＳ Ｐゴシック" charset="0"/>
              </a:rPr>
              <a:t>Structure of ‘The Bird’s Nest’ Olympic Stadium</a:t>
            </a:r>
          </a:p>
        </p:txBody>
      </p:sp>
      <p:pic>
        <p:nvPicPr>
          <p:cNvPr id="911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extLst>
      <p:ext uri="{BB962C8B-B14F-4D97-AF65-F5344CB8AC3E}">
        <p14:creationId xmlns:p14="http://schemas.microsoft.com/office/powerpoint/2010/main" val="6769393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9216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83691" r="-83691"/>
          <a:stretch>
            <a:fillRect/>
          </a:stretch>
        </p:blipFill>
        <p:spPr>
          <a:xfrm>
            <a:off x="-914400" y="1600200"/>
            <a:ext cx="7772400" cy="4114800"/>
          </a:xfrm>
        </p:spPr>
      </p:pic>
      <p:pic>
        <p:nvPicPr>
          <p:cNvPr id="921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572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374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idx="4294967295"/>
          </p:nvPr>
        </p:nvSpPr>
        <p:spPr/>
        <p:txBody>
          <a:bodyPr/>
          <a:lstStyle/>
          <a:p>
            <a:pPr eaLnBrk="1" hangingPunct="1"/>
            <a:r>
              <a:rPr lang="en-US" sz="2400" dirty="0" err="1">
                <a:latin typeface="Arial" charset="0"/>
                <a:ea typeface="ＭＳ Ｐゴシック" charset="0"/>
                <a:cs typeface="ＭＳ Ｐゴシック" charset="0"/>
              </a:rPr>
              <a:t>Zaha</a:t>
            </a:r>
            <a:r>
              <a:rPr lang="en-US" sz="2400" dirty="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Hadid</a:t>
            </a:r>
            <a:r>
              <a:rPr lang="en-US" sz="2400" dirty="0" smtClean="0">
                <a:latin typeface="Arial" charset="0"/>
                <a:ea typeface="ＭＳ Ｐゴシック" charset="0"/>
                <a:cs typeface="ＭＳ Ｐゴシック" charset="0"/>
              </a:rPr>
              <a:t>, architect &amp; designer</a:t>
            </a:r>
            <a:r>
              <a:rPr lang="en-US" sz="2400" dirty="0">
                <a:latin typeface="Arial" charset="0"/>
                <a:ea typeface="ＭＳ Ｐゴシック" charset="0"/>
                <a:cs typeface="ＭＳ Ｐゴシック" charset="0"/>
              </a:rPr>
              <a:t/>
            </a:r>
            <a:br>
              <a:rPr lang="en-US" sz="24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Ideal House</a:t>
            </a:r>
            <a:br>
              <a:rPr lang="en-US" sz="1800" dirty="0">
                <a:latin typeface="Arial" charset="0"/>
                <a:ea typeface="ＭＳ Ｐゴシック" charset="0"/>
                <a:cs typeface="ＭＳ Ｐゴシック" charset="0"/>
              </a:rPr>
            </a:br>
            <a:r>
              <a:rPr lang="en-US" sz="1800" dirty="0" err="1">
                <a:latin typeface="Arial" charset="0"/>
                <a:ea typeface="ＭＳ Ｐゴシック" charset="0"/>
                <a:cs typeface="ＭＳ Ｐゴシック" charset="0"/>
              </a:rPr>
              <a:t>Cologne,Germany</a:t>
            </a:r>
            <a:r>
              <a:rPr lang="en-US" sz="1800" dirty="0">
                <a:latin typeface="Arial" charset="0"/>
                <a:ea typeface="ＭＳ Ｐゴシック" charset="0"/>
                <a:cs typeface="ＭＳ Ｐゴシック" charset="0"/>
              </a:rPr>
              <a:t/>
            </a:r>
            <a:br>
              <a:rPr lang="en-US" sz="1800"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natural and biological forms such as bones, cells, and flowing water</a:t>
            </a:r>
          </a:p>
        </p:txBody>
      </p:sp>
      <p:pic>
        <p:nvPicPr>
          <p:cNvPr id="93186" name="Picture 8" descr="zaha-hadid-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38814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9" descr="zaha-hadid-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57400"/>
            <a:ext cx="241458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10" descr="zaha-hadid-0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057400"/>
            <a:ext cx="1833563"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6748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a:latin typeface="Arial" charset="0"/>
                <a:ea typeface="ＭＳ Ｐゴシック" charset="0"/>
                <a:cs typeface="ＭＳ Ｐゴシック" charset="0"/>
              </a:rPr>
              <a:t>Designing</a:t>
            </a:r>
            <a:br>
              <a:rPr lang="en-US"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(as activities, as a verb) </a:t>
            </a:r>
            <a:br>
              <a:rPr lang="en-US" sz="1400"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is what most architects and interior designers ‘do’ </a:t>
            </a:r>
          </a:p>
        </p:txBody>
      </p:sp>
      <p:sp>
        <p:nvSpPr>
          <p:cNvPr id="20482" name="Content Placeholder 2"/>
          <p:cNvSpPr>
            <a:spLocks noGrp="1"/>
          </p:cNvSpPr>
          <p:nvPr>
            <p:ph idx="1"/>
          </p:nvPr>
        </p:nvSpPr>
        <p:spPr/>
        <p:txBody>
          <a:bodyPr/>
          <a:lstStyle/>
          <a:p>
            <a:r>
              <a:rPr lang="en-US" dirty="0">
                <a:latin typeface="Arial" charset="0"/>
                <a:ea typeface="ＭＳ Ｐゴシック" charset="0"/>
                <a:cs typeface="ＭＳ Ｐゴシック" charset="0"/>
              </a:rPr>
              <a:t>Designing includes:</a:t>
            </a:r>
          </a:p>
          <a:p>
            <a:pPr lvl="1"/>
            <a:r>
              <a:rPr lang="en-US" dirty="0">
                <a:latin typeface="Arial" charset="0"/>
                <a:ea typeface="ＭＳ Ｐゴシック" charset="0"/>
              </a:rPr>
              <a:t>ideation (coming up with ideas)</a:t>
            </a:r>
          </a:p>
          <a:p>
            <a:pPr lvl="1"/>
            <a:r>
              <a:rPr lang="en-US" dirty="0">
                <a:latin typeface="Arial" charset="0"/>
                <a:ea typeface="ＭＳ Ｐゴシック" charset="0"/>
              </a:rPr>
              <a:t>sketching</a:t>
            </a:r>
          </a:p>
          <a:p>
            <a:pPr lvl="1"/>
            <a:r>
              <a:rPr lang="en-US" dirty="0">
                <a:latin typeface="Arial" charset="0"/>
                <a:ea typeface="ＭＳ Ｐゴシック" charset="0"/>
              </a:rPr>
              <a:t>diagramming</a:t>
            </a:r>
          </a:p>
          <a:p>
            <a:pPr lvl="1"/>
            <a:r>
              <a:rPr lang="en-US" dirty="0">
                <a:latin typeface="Arial" charset="0"/>
                <a:ea typeface="ＭＳ Ｐゴシック" charset="0"/>
              </a:rPr>
              <a:t>model making</a:t>
            </a:r>
          </a:p>
          <a:p>
            <a:pPr lvl="1"/>
            <a:r>
              <a:rPr lang="en-US" dirty="0">
                <a:latin typeface="Arial" charset="0"/>
                <a:ea typeface="ＭＳ Ｐゴシック" charset="0"/>
              </a:rPr>
              <a:t>researching</a:t>
            </a:r>
          </a:p>
          <a:p>
            <a:pPr lvl="1"/>
            <a:r>
              <a:rPr lang="en-US" dirty="0">
                <a:latin typeface="Arial" charset="0"/>
                <a:ea typeface="ＭＳ Ｐゴシック" charset="0"/>
              </a:rPr>
              <a:t>interviewing</a:t>
            </a:r>
          </a:p>
          <a:p>
            <a:pPr lvl="1"/>
            <a:r>
              <a:rPr lang="en-US" dirty="0">
                <a:latin typeface="Arial" charset="0"/>
                <a:ea typeface="ＭＳ Ｐゴシック" charset="0"/>
              </a:rPr>
              <a:t>prototyping</a:t>
            </a:r>
          </a:p>
          <a:p>
            <a:pPr lvl="1"/>
            <a:r>
              <a:rPr lang="en-US" dirty="0">
                <a:latin typeface="Arial" charset="0"/>
                <a:ea typeface="ＭＳ Ｐゴシック" charset="0"/>
              </a:rPr>
              <a:t>understanding user/client needs</a:t>
            </a:r>
          </a:p>
        </p:txBody>
      </p:sp>
    </p:spTree>
    <p:extLst>
      <p:ext uri="{BB962C8B-B14F-4D97-AF65-F5344CB8AC3E}">
        <p14:creationId xmlns:p14="http://schemas.microsoft.com/office/powerpoint/2010/main" val="24874052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idx="4294967295"/>
          </p:nvPr>
        </p:nvSpPr>
        <p:spPr/>
        <p:txBody>
          <a:bodyPr/>
          <a:lstStyle/>
          <a:p>
            <a:r>
              <a:rPr lang="en-US" sz="2400" dirty="0" err="1">
                <a:latin typeface="Arial" charset="0"/>
                <a:ea typeface="ＭＳ Ｐゴシック" charset="0"/>
                <a:cs typeface="ＭＳ Ｐゴシック" charset="0"/>
              </a:rPr>
              <a:t>Zaha</a:t>
            </a:r>
            <a:r>
              <a:rPr lang="en-US" sz="2400" dirty="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Hadid</a:t>
            </a:r>
            <a:r>
              <a:rPr lang="en-US" sz="2400" dirty="0" smtClean="0">
                <a:latin typeface="Arial" charset="0"/>
                <a:ea typeface="ＭＳ Ｐゴシック" charset="0"/>
                <a:cs typeface="ＭＳ Ｐゴシック" charset="0"/>
              </a:rPr>
              <a:t>, </a:t>
            </a:r>
            <a:r>
              <a:rPr lang="en-US" sz="2400" dirty="0">
                <a:latin typeface="Arial" charset="0"/>
                <a:ea typeface="ＭＳ Ｐゴシック" charset="0"/>
                <a:cs typeface="ＭＳ Ｐゴシック" charset="0"/>
              </a:rPr>
              <a:t>architect &amp; </a:t>
            </a:r>
            <a:r>
              <a:rPr lang="en-US" sz="2400" dirty="0" smtClean="0">
                <a:latin typeface="Arial" charset="0"/>
                <a:ea typeface="ＭＳ Ｐゴシック" charset="0"/>
                <a:cs typeface="ＭＳ Ｐゴシック" charset="0"/>
              </a:rPr>
              <a:t>designer</a:t>
            </a:r>
            <a:r>
              <a:rPr lang="en-US" sz="2400" dirty="0">
                <a:latin typeface="Arial" charset="0"/>
                <a:ea typeface="ＭＳ Ｐゴシック" charset="0"/>
                <a:cs typeface="ＭＳ Ｐゴシック" charset="0"/>
              </a:rPr>
              <a:t/>
            </a:r>
            <a:br>
              <a:rPr lang="en-US" sz="2400" dirty="0">
                <a:latin typeface="Arial" charset="0"/>
                <a:ea typeface="ＭＳ Ｐゴシック" charset="0"/>
                <a:cs typeface="ＭＳ Ｐゴシック" charset="0"/>
              </a:rPr>
            </a:br>
            <a:r>
              <a:rPr lang="en-US" sz="1600" dirty="0" err="1">
                <a:latin typeface="Arial" charset="0"/>
                <a:ea typeface="ＭＳ Ｐゴシック" charset="0"/>
                <a:cs typeface="ＭＳ Ｐゴシック" charset="0"/>
              </a:rPr>
              <a:t>Avilon</a:t>
            </a:r>
            <a:r>
              <a:rPr lang="en-US" sz="1600" dirty="0">
                <a:latin typeface="Arial" charset="0"/>
                <a:ea typeface="ＭＳ Ｐゴシック" charset="0"/>
                <a:cs typeface="ＭＳ Ｐゴシック" charset="0"/>
              </a:rPr>
              <a:t> </a:t>
            </a:r>
            <a:r>
              <a:rPr lang="en-US" sz="1600" dirty="0" err="1">
                <a:latin typeface="Arial" charset="0"/>
                <a:ea typeface="ＭＳ Ｐゴシック" charset="0"/>
                <a:cs typeface="ＭＳ Ｐゴシック" charset="0"/>
              </a:rPr>
              <a:t>Triflow</a:t>
            </a:r>
            <a:r>
              <a:rPr lang="en-US" sz="1600" dirty="0">
                <a:latin typeface="Arial" charset="0"/>
                <a:ea typeface="ＭＳ Ｐゴシック" charset="0"/>
                <a:cs typeface="ＭＳ Ｐゴシック" charset="0"/>
              </a:rPr>
              <a:t> water faucet</a:t>
            </a:r>
            <a:r>
              <a:rPr lang="en-US" sz="2400" dirty="0">
                <a:latin typeface="Arial" charset="0"/>
                <a:ea typeface="ＭＳ Ｐゴシック" charset="0"/>
                <a:cs typeface="ＭＳ Ｐゴシック" charset="0"/>
              </a:rPr>
              <a:t/>
            </a:r>
            <a:br>
              <a:rPr lang="en-US" sz="2400" dirty="0">
                <a:latin typeface="Arial" charset="0"/>
                <a:ea typeface="ＭＳ Ｐゴシック" charset="0"/>
                <a:cs typeface="ＭＳ Ｐゴシック" charset="0"/>
              </a:rPr>
            </a:br>
            <a:r>
              <a:rPr lang="en-US" sz="1200" dirty="0">
                <a:solidFill>
                  <a:schemeClr val="tx1"/>
                </a:solidFill>
                <a:latin typeface="Helvetica" charset="0"/>
                <a:ea typeface="ＭＳ Ｐゴシック" charset="0"/>
                <a:cs typeface="ＭＳ Ｐゴシック" charset="0"/>
              </a:rPr>
              <a:t>Inspired by the fluid movement of water. The design by </a:t>
            </a:r>
            <a:r>
              <a:rPr lang="en-US" sz="1200" dirty="0" err="1">
                <a:solidFill>
                  <a:schemeClr val="tx1"/>
                </a:solidFill>
                <a:latin typeface="Helvetica" charset="0"/>
                <a:ea typeface="ＭＳ Ｐゴシック" charset="0"/>
                <a:cs typeface="ＭＳ Ｐゴシック" charset="0"/>
              </a:rPr>
              <a:t>Zaha</a:t>
            </a:r>
            <a:r>
              <a:rPr lang="en-US" sz="1200" dirty="0">
                <a:solidFill>
                  <a:schemeClr val="tx1"/>
                </a:solidFill>
                <a:latin typeface="Helvetica" charset="0"/>
                <a:ea typeface="ＭＳ Ｐゴシック" charset="0"/>
                <a:cs typeface="ＭＳ Ｐゴシック" charset="0"/>
              </a:rPr>
              <a:t> </a:t>
            </a:r>
            <a:r>
              <a:rPr lang="en-US" sz="1200" dirty="0" err="1">
                <a:solidFill>
                  <a:schemeClr val="tx1"/>
                </a:solidFill>
                <a:latin typeface="Helvetica" charset="0"/>
                <a:ea typeface="ＭＳ Ｐゴシック" charset="0"/>
                <a:cs typeface="ＭＳ Ｐゴシック" charset="0"/>
              </a:rPr>
              <a:t>Hadid</a:t>
            </a:r>
            <a:r>
              <a:rPr lang="en-US" sz="1200" dirty="0">
                <a:solidFill>
                  <a:schemeClr val="tx1"/>
                </a:solidFill>
                <a:latin typeface="Helvetica" charset="0"/>
                <a:ea typeface="ＭＳ Ｐゴシック" charset="0"/>
                <a:cs typeface="ＭＳ Ｐゴシック" charset="0"/>
              </a:rPr>
              <a:t> Architects creates a form derived from the internal movements of water, as a single fluid gesture, where all parts are meant to convey the continuous flow between tap, work surface, and basin.</a:t>
            </a:r>
            <a:endParaRPr lang="en-US" sz="1200" dirty="0">
              <a:solidFill>
                <a:schemeClr val="tx1"/>
              </a:solidFill>
              <a:latin typeface="Arial" charset="0"/>
              <a:ea typeface="ＭＳ Ｐゴシック" charset="0"/>
              <a:cs typeface="ＭＳ Ｐゴシック" charset="0"/>
            </a:endParaRPr>
          </a:p>
        </p:txBody>
      </p:sp>
      <p:pic>
        <p:nvPicPr>
          <p:cNvPr id="94210" name="Content Placeholder 7" descr="zaha-taps-2.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 y="1981200"/>
            <a:ext cx="3614738" cy="2667000"/>
          </a:xfrm>
        </p:spPr>
      </p:pic>
      <p:pic>
        <p:nvPicPr>
          <p:cNvPr id="94211" name="Picture 8" descr="zaha-taps-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81200"/>
            <a:ext cx="43592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1311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idx="4294967295"/>
          </p:nvPr>
        </p:nvSpPr>
        <p:spPr/>
        <p:txBody>
          <a:bodyPr/>
          <a:lstStyle/>
          <a:p>
            <a:r>
              <a:rPr lang="en-US" sz="2000" dirty="0" err="1">
                <a:latin typeface="Arial" charset="0"/>
                <a:ea typeface="ＭＳ Ｐゴシック" charset="0"/>
                <a:cs typeface="ＭＳ Ｐゴシック" charset="0"/>
              </a:rPr>
              <a:t>Zaha</a:t>
            </a:r>
            <a:r>
              <a:rPr lang="en-US" sz="2000" dirty="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Hadid</a:t>
            </a:r>
            <a:r>
              <a:rPr lang="en-US" sz="2000" dirty="0" smtClean="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architect &amp; designer</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Hauser and Wirth Table</a:t>
            </a:r>
          </a:p>
        </p:txBody>
      </p:sp>
      <p:pic>
        <p:nvPicPr>
          <p:cNvPr id="95234" name="Content Placeholder 3" descr="zha_hauser-wirth_luke-hayes-6.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800600" y="1981200"/>
            <a:ext cx="3616325" cy="4114800"/>
          </a:xfrm>
        </p:spPr>
      </p:pic>
      <p:pic>
        <p:nvPicPr>
          <p:cNvPr id="95235" name="Picture 4" descr="zha_hauser-wirth_luke-haye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32861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7704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idx="4294967295"/>
          </p:nvPr>
        </p:nvSpPr>
        <p:spPr/>
        <p:txBody>
          <a:bodyPr/>
          <a:lstStyle/>
          <a:p>
            <a:pPr eaLnBrk="1" hangingPunct="1"/>
            <a:r>
              <a:rPr lang="en-US" sz="3200" dirty="0" err="1">
                <a:latin typeface="Arial" charset="0"/>
                <a:ea typeface="ＭＳ Ｐゴシック" charset="0"/>
                <a:cs typeface="ＭＳ Ｐゴシック" charset="0"/>
              </a:rPr>
              <a:t>Zaha</a:t>
            </a:r>
            <a:r>
              <a:rPr lang="en-US" sz="3200" dirty="0">
                <a:latin typeface="Arial" charset="0"/>
                <a:ea typeface="ＭＳ Ｐゴシック" charset="0"/>
                <a:cs typeface="ＭＳ Ｐゴシック" charset="0"/>
              </a:rPr>
              <a:t> </a:t>
            </a:r>
            <a:r>
              <a:rPr lang="en-US" sz="3200" dirty="0" err="1">
                <a:latin typeface="Arial" charset="0"/>
                <a:ea typeface="ＭＳ Ｐゴシック" charset="0"/>
                <a:cs typeface="ＭＳ Ｐゴシック" charset="0"/>
              </a:rPr>
              <a:t>Hadid</a:t>
            </a:r>
            <a:r>
              <a:rPr lang="en-US" sz="3200" dirty="0">
                <a:latin typeface="Arial" charset="0"/>
                <a:ea typeface="ＭＳ Ｐゴシック" charset="0"/>
                <a:cs typeface="ＭＳ Ｐゴシック" charset="0"/>
              </a:rPr>
              <a:t> web page</a:t>
            </a:r>
            <a:br>
              <a:rPr lang="en-US" sz="3200" dirty="0">
                <a:latin typeface="Arial" charset="0"/>
                <a:ea typeface="ＭＳ Ｐゴシック" charset="0"/>
                <a:cs typeface="ＭＳ Ｐゴシック" charset="0"/>
              </a:rPr>
            </a:br>
            <a:r>
              <a:rPr lang="en-US" sz="1400" b="1" dirty="0">
                <a:latin typeface="Arial" charset="0"/>
                <a:ea typeface="ＭＳ Ｐゴシック" charset="0"/>
                <a:cs typeface="ＭＳ Ｐゴシック" charset="0"/>
              </a:rPr>
              <a:t>http://</a:t>
            </a:r>
            <a:r>
              <a:rPr lang="en-US" sz="1400" b="1" dirty="0" err="1">
                <a:latin typeface="Arial" charset="0"/>
                <a:ea typeface="ＭＳ Ｐゴシック" charset="0"/>
                <a:cs typeface="ＭＳ Ｐゴシック" charset="0"/>
              </a:rPr>
              <a:t>zahahadid.vm.bytemark.co.uk</a:t>
            </a:r>
            <a:r>
              <a:rPr lang="en-US" sz="1400" b="1" dirty="0">
                <a:latin typeface="Arial" charset="0"/>
                <a:ea typeface="ＭＳ Ｐゴシック" charset="0"/>
                <a:cs typeface="ＭＳ Ｐゴシック" charset="0"/>
              </a:rPr>
              <a:t>/</a:t>
            </a:r>
          </a:p>
        </p:txBody>
      </p:sp>
      <p:sp>
        <p:nvSpPr>
          <p:cNvPr id="96258" name="Content Placeholder 2"/>
          <p:cNvSpPr>
            <a:spLocks noGrp="1"/>
          </p:cNvSpPr>
          <p:nvPr>
            <p:ph idx="4294967295"/>
          </p:nvPr>
        </p:nvSpPr>
        <p:spPr/>
        <p:txBody>
          <a:bodyPr/>
          <a:lstStyle/>
          <a:p>
            <a:pPr eaLnBrk="1" hangingPunct="1"/>
            <a:r>
              <a:rPr lang="en-US" sz="1400">
                <a:latin typeface="Helvetica" charset="0"/>
                <a:ea typeface="ＭＳ Ｐゴシック" charset="0"/>
                <a:cs typeface="ＭＳ Ｐゴシック" charset="0"/>
              </a:rPr>
              <a:t>The process of creating Zaha Hadid</a:t>
            </a:r>
            <a:r>
              <a:rPr lang="ja-JP" altLang="en-US" sz="1400">
                <a:latin typeface="Helvetica" charset="0"/>
                <a:ea typeface="ＭＳ Ｐゴシック" charset="0"/>
                <a:cs typeface="ＭＳ Ｐゴシック" charset="0"/>
              </a:rPr>
              <a:t>’</a:t>
            </a:r>
            <a:r>
              <a:rPr lang="en-US" altLang="ja-JP" sz="1400">
                <a:latin typeface="Helvetica" charset="0"/>
                <a:ea typeface="ＭＳ Ｐゴシック" charset="0"/>
                <a:cs typeface="ＭＳ Ｐゴシック" charset="0"/>
              </a:rPr>
              <a:t>s unique exhibition design was similar to carving a sculpture from solid blocks of material. </a:t>
            </a:r>
          </a:p>
          <a:p>
            <a:pPr eaLnBrk="1" hangingPunct="1"/>
            <a:r>
              <a:rPr lang="en-US" sz="1400">
                <a:latin typeface="Helvetica" charset="0"/>
                <a:ea typeface="ＭＳ Ｐゴシック" charset="0"/>
                <a:cs typeface="ＭＳ Ｐゴシック" charset="0"/>
              </a:rPr>
              <a:t>The table and shelf were made through a combination of hi-tech and traditional craftsmanship. The newest automotive manufacturing techniques are used to whittle solid blocks of aluminium into the basic shapes of leg and tops. </a:t>
            </a:r>
          </a:p>
          <a:p>
            <a:pPr eaLnBrk="1" hangingPunct="1"/>
            <a:r>
              <a:rPr lang="en-US" sz="1400">
                <a:latin typeface="Helvetica" charset="0"/>
                <a:ea typeface="ＭＳ Ｐゴシック" charset="0"/>
                <a:cs typeface="ＭＳ Ｐゴシック" charset="0"/>
              </a:rPr>
              <a:t>Each piece is then hand polished, welded and polished again by expert craftsmen in the Midlands to create a singular seamless piece. </a:t>
            </a:r>
          </a:p>
          <a:p>
            <a:pPr eaLnBrk="1" hangingPunct="1"/>
            <a:r>
              <a:rPr lang="en-US" sz="1400">
                <a:latin typeface="Helvetica" charset="0"/>
                <a:ea typeface="ＭＳ Ｐゴシック" charset="0"/>
                <a:cs typeface="ＭＳ Ｐゴシック" charset="0"/>
              </a:rPr>
              <a:t>Table and shelf become an organisation of three separate pieces suited to the gallery and its walls, which are constructed of fabric stretched over a framework, like a canvas.</a:t>
            </a:r>
          </a:p>
          <a:p>
            <a:pPr eaLnBrk="1" hangingPunct="1"/>
            <a:r>
              <a:rPr lang="en-US" sz="1400">
                <a:latin typeface="Helvetica" charset="0"/>
                <a:ea typeface="ＭＳ Ｐゴシック" charset="0"/>
                <a:cs typeface="ＭＳ Ｐゴシック" charset="0"/>
              </a:rPr>
              <a:t>The display can be rearranged after the exhibition into an array of combinations.</a:t>
            </a:r>
            <a:endParaRPr lang="en-US" sz="1400">
              <a:latin typeface="Arial" charset="0"/>
              <a:ea typeface="ＭＳ Ｐゴシック" charset="0"/>
              <a:cs typeface="ＭＳ Ｐゴシック" charset="0"/>
            </a:endParaRPr>
          </a:p>
        </p:txBody>
      </p:sp>
      <p:pic>
        <p:nvPicPr>
          <p:cNvPr id="96259" name="Picture 3" descr="zha_hauser-wirth_luke-hayes-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419600"/>
            <a:ext cx="16303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7454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real-moss-tables-by-ayodhy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743200"/>
            <a:ext cx="43243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itle 2"/>
          <p:cNvSpPr>
            <a:spLocks noGrp="1"/>
          </p:cNvSpPr>
          <p:nvPr>
            <p:ph type="title"/>
          </p:nvPr>
        </p:nvSpPr>
        <p:spPr/>
        <p:txBody>
          <a:bodyPr/>
          <a:lstStyle/>
          <a:p>
            <a:pPr eaLnBrk="1" hangingPunct="1"/>
            <a:r>
              <a:rPr lang="en-US" sz="3200" dirty="0" err="1">
                <a:latin typeface="Arial" charset="0"/>
                <a:ea typeface="ＭＳ Ｐゴシック" charset="0"/>
                <a:cs typeface="ＭＳ Ｐゴシック" charset="0"/>
              </a:rPr>
              <a:t>Ayodhyatra</a:t>
            </a:r>
            <a:r>
              <a:rPr lang="ja-JP" altLang="en-US" sz="3200" dirty="0">
                <a:latin typeface="Arial" charset="0"/>
                <a:ea typeface="ＭＳ Ｐゴシック" charset="0"/>
                <a:cs typeface="ＭＳ Ｐゴシック" charset="0"/>
              </a:rPr>
              <a:t>’</a:t>
            </a:r>
            <a:r>
              <a:rPr lang="en-US" altLang="ja-JP" sz="3200" dirty="0">
                <a:latin typeface="Arial" charset="0"/>
                <a:ea typeface="ＭＳ Ｐゴシック" charset="0"/>
                <a:cs typeface="ＭＳ Ｐゴシック" charset="0"/>
              </a:rPr>
              <a:t>s Moss Table </a:t>
            </a:r>
            <a:br>
              <a:rPr lang="en-US" altLang="ja-JP" sz="3200" dirty="0">
                <a:latin typeface="Arial" charset="0"/>
                <a:ea typeface="ＭＳ Ｐゴシック" charset="0"/>
                <a:cs typeface="ＭＳ Ｐゴシック" charset="0"/>
              </a:rPr>
            </a:br>
            <a:r>
              <a:rPr lang="en-US" altLang="ja-JP" sz="1200" dirty="0">
                <a:latin typeface="Arial" charset="0"/>
                <a:ea typeface="ＭＳ Ｐゴシック" charset="0"/>
                <a:cs typeface="ＭＳ Ｐゴシック" charset="0"/>
              </a:rPr>
              <a:t>made using dried moss</a:t>
            </a:r>
            <a:endParaRPr lang="en-US" sz="1200" dirty="0">
              <a:latin typeface="Arial" charset="0"/>
              <a:ea typeface="ＭＳ Ｐゴシック" charset="0"/>
              <a:cs typeface="ＭＳ Ｐゴシック" charset="0"/>
            </a:endParaRPr>
          </a:p>
        </p:txBody>
      </p:sp>
      <p:sp>
        <p:nvSpPr>
          <p:cNvPr id="97283" name="Content Placeholder 4"/>
          <p:cNvSpPr>
            <a:spLocks noGrp="1"/>
          </p:cNvSpPr>
          <p:nvPr>
            <p:ph idx="1"/>
          </p:nvPr>
        </p:nvSpPr>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878874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pPr eaLnBrk="1" hangingPunct="1"/>
            <a:r>
              <a:rPr lang="en-US" sz="1600">
                <a:latin typeface="Arial" charset="0"/>
                <a:ea typeface="ＭＳ Ｐゴシック" charset="0"/>
                <a:cs typeface="ＭＳ Ｐゴシック" charset="0"/>
              </a:rPr>
              <a:t>Designer Jukka Lommi created the stylish Koura Chair wooden seating for the Punkalive furniture manufacturer based in Punkaharju, Finland.  The chair features a seamless wood shaped into a beautiful geometry, manufactured from Kerto, a laminated veneer lumber product manufactured by Finnforest.  </a:t>
            </a:r>
          </a:p>
        </p:txBody>
      </p:sp>
      <p:pic>
        <p:nvPicPr>
          <p:cNvPr id="98306" name="Content Placeholder 3" descr="koura-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81200"/>
            <a:ext cx="4454525" cy="4114800"/>
          </a:xfrm>
        </p:spPr>
      </p:pic>
      <p:pic>
        <p:nvPicPr>
          <p:cNvPr id="98307" name="Picture 4" descr="kour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81200"/>
            <a:ext cx="28082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85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hangingPunct="1"/>
            <a:r>
              <a:rPr lang="en-US" sz="2800" dirty="0">
                <a:latin typeface="Arial" charset="0"/>
                <a:ea typeface="ＭＳ Ｐゴシック" charset="0"/>
                <a:cs typeface="ＭＳ Ｐゴシック" charset="0"/>
              </a:rPr>
              <a:t>Bone Furniture by Joris Laarman</a:t>
            </a:r>
            <a:br>
              <a:rPr lang="en-US" sz="2800" dirty="0">
                <a:latin typeface="Arial" charset="0"/>
                <a:ea typeface="ＭＳ Ｐゴシック" charset="0"/>
                <a:cs typeface="ＭＳ Ｐゴシック" charset="0"/>
              </a:rPr>
            </a:br>
            <a:r>
              <a:rPr lang="en-US" sz="1200" dirty="0" err="1">
                <a:latin typeface="Arial" charset="0"/>
                <a:ea typeface="ＭＳ Ｐゴシック" charset="0"/>
                <a:cs typeface="ＭＳ Ｐゴシック" charset="0"/>
              </a:rPr>
              <a:t>Aluminium</a:t>
            </a:r>
            <a:r>
              <a:rPr lang="en-US" sz="1200" dirty="0">
                <a:latin typeface="Arial" charset="0"/>
                <a:ea typeface="ＭＳ Ｐゴシック" charset="0"/>
                <a:cs typeface="ＭＳ Ｐゴシック" charset="0"/>
              </a:rPr>
              <a:t> chair is the first in a series of works which are designed according to the way bones develop; growing where strength is needed, and shrinking where it is not.</a:t>
            </a:r>
          </a:p>
        </p:txBody>
      </p:sp>
      <p:pic>
        <p:nvPicPr>
          <p:cNvPr id="99330" name="Content Placeholder 3" descr="joris-laarman-bone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4038600"/>
            <a:ext cx="4470400" cy="2628900"/>
          </a:xfrm>
        </p:spPr>
      </p:pic>
      <p:pic>
        <p:nvPicPr>
          <p:cNvPr id="99331" name="Picture 4" descr="joris-laarman-bone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38608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8025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pPr eaLnBrk="1" hangingPunct="1"/>
            <a:r>
              <a:rPr lang="en-US" sz="2800" dirty="0">
                <a:latin typeface="Arial" charset="0"/>
                <a:ea typeface="ＭＳ Ｐゴシック" charset="0"/>
                <a:cs typeface="ＭＳ Ｐゴシック" charset="0"/>
              </a:rPr>
              <a:t>Bookshelf by </a:t>
            </a:r>
            <a:r>
              <a:rPr lang="en-US" sz="2800" dirty="0" err="1">
                <a:latin typeface="Arial" charset="0"/>
                <a:ea typeface="ＭＳ Ｐゴシック" charset="0"/>
                <a:cs typeface="ＭＳ Ｐゴシック" charset="0"/>
              </a:rPr>
              <a:t>dbd</a:t>
            </a:r>
            <a:r>
              <a:rPr lang="en-US" sz="2800" dirty="0">
                <a:latin typeface="Arial" charset="0"/>
                <a:ea typeface="ＭＳ Ｐゴシック" charset="0"/>
                <a:cs typeface="ＭＳ Ｐゴシック" charset="0"/>
              </a:rPr>
              <a:t> Studio.</a:t>
            </a:r>
            <a:br>
              <a:rPr lang="en-US" sz="28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Contemporary digitally fabricated bookshelf designed with organic curving surface and made of 17 sheets of 3/4″ birch plywood created by </a:t>
            </a:r>
            <a:r>
              <a:rPr lang="en-US" sz="1600" dirty="0" err="1">
                <a:latin typeface="Arial" charset="0"/>
                <a:ea typeface="ＭＳ Ｐゴシック" charset="0"/>
                <a:cs typeface="ＭＳ Ｐゴシック" charset="0"/>
              </a:rPr>
              <a:t>dbd</a:t>
            </a:r>
            <a:r>
              <a:rPr lang="en-US" sz="1600" dirty="0">
                <a:latin typeface="Arial" charset="0"/>
                <a:ea typeface="ＭＳ Ｐゴシック" charset="0"/>
                <a:cs typeface="ＭＳ Ｐゴシック" charset="0"/>
              </a:rPr>
              <a:t> Studio for a condo in Washington, DC</a:t>
            </a:r>
          </a:p>
        </p:txBody>
      </p:sp>
      <p:pic>
        <p:nvPicPr>
          <p:cNvPr id="100354" name="Content Placeholder 3" descr="Digitally-Fabricated-Bookshelf-by-dbd-Studio-550x36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71613" y="1981200"/>
            <a:ext cx="6200775" cy="4114800"/>
          </a:xfrm>
        </p:spPr>
      </p:pic>
    </p:spTree>
    <p:extLst>
      <p:ext uri="{BB962C8B-B14F-4D97-AF65-F5344CB8AC3E}">
        <p14:creationId xmlns:p14="http://schemas.microsoft.com/office/powerpoint/2010/main" val="3429364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pPr eaLnBrk="1" hangingPunct="1"/>
            <a:r>
              <a:rPr lang="en-US" sz="3200" dirty="0" smtClean="0">
                <a:latin typeface="Arial" charset="0"/>
                <a:ea typeface="ＭＳ Ｐゴシック" charset="0"/>
                <a:cs typeface="ＭＳ Ｐゴシック" charset="0"/>
              </a:rPr>
              <a:t>Natural tree branch form used for table leg</a:t>
            </a:r>
            <a:endParaRPr lang="en-US" sz="3200" dirty="0">
              <a:latin typeface="Arial" charset="0"/>
              <a:ea typeface="ＭＳ Ｐゴシック" charset="0"/>
              <a:cs typeface="ＭＳ Ｐゴシック" charset="0"/>
            </a:endParaRPr>
          </a:p>
        </p:txBody>
      </p:sp>
      <p:pic>
        <p:nvPicPr>
          <p:cNvPr id="101378" name="Content Placeholder 3" descr="fragments-of-nature-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981200"/>
            <a:ext cx="4114800" cy="4114800"/>
          </a:xfrm>
        </p:spPr>
      </p:pic>
    </p:spTree>
    <p:extLst>
      <p:ext uri="{BB962C8B-B14F-4D97-AF65-F5344CB8AC3E}">
        <p14:creationId xmlns:p14="http://schemas.microsoft.com/office/powerpoint/2010/main" val="22689864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sz="1800" dirty="0">
                <a:latin typeface="Arial" charset="0"/>
                <a:ea typeface="ＭＳ Ｐゴシック" charset="0"/>
                <a:cs typeface="ＭＳ Ｐゴシック" charset="0"/>
              </a:rPr>
              <a:t>Jean </a:t>
            </a:r>
            <a:r>
              <a:rPr lang="en-US" sz="1800" dirty="0" err="1">
                <a:latin typeface="Arial" charset="0"/>
                <a:ea typeface="ＭＳ Ｐゴシック" charset="0"/>
                <a:cs typeface="ＭＳ Ｐゴシック" charset="0"/>
              </a:rPr>
              <a:t>Nouvel</a:t>
            </a:r>
            <a:r>
              <a:rPr lang="ja-JP" altLang="en-US" sz="18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s National Museum in Doha, Qatar</a:t>
            </a:r>
            <a:br>
              <a:rPr lang="en-US" altLang="ja-JP" sz="1800" dirty="0">
                <a:latin typeface="Arial" charset="0"/>
                <a:ea typeface="ＭＳ Ｐゴシック" charset="0"/>
                <a:cs typeface="ＭＳ Ｐゴシック" charset="0"/>
              </a:rPr>
            </a:br>
            <a:r>
              <a:rPr lang="en-US" altLang="ja-JP" sz="1800" dirty="0">
                <a:latin typeface="Arial" charset="0"/>
                <a:ea typeface="ＭＳ Ｐゴシック" charset="0"/>
                <a:cs typeface="ＭＳ Ｐゴシック" charset="0"/>
                <a:hlinkClick r:id="rId2"/>
              </a:rPr>
              <a:t>Qatar National Museum by Jean Nouvel</a:t>
            </a:r>
            <a:r>
              <a:rPr lang="en-US" altLang="ja-JP" sz="1800" dirty="0">
                <a:latin typeface="Arial" charset="0"/>
                <a:ea typeface="ＭＳ Ｐゴシック" charset="0"/>
                <a:cs typeface="ＭＳ Ｐゴシック" charset="0"/>
              </a:rPr>
              <a:t> </a:t>
            </a:r>
            <a:r>
              <a:rPr lang="en-US" altLang="ja-JP" sz="1200" dirty="0">
                <a:latin typeface="Arial" charset="0"/>
                <a:ea typeface="ＭＳ Ｐゴシック" charset="0"/>
                <a:cs typeface="ＭＳ Ｐゴシック" charset="0"/>
              </a:rPr>
              <a:t>(a 6 minute video)</a:t>
            </a:r>
            <a:endParaRPr lang="en-US" sz="1200" dirty="0">
              <a:latin typeface="Arial" charset="0"/>
              <a:ea typeface="ＭＳ Ｐゴシック" charset="0"/>
              <a:cs typeface="ＭＳ Ｐゴシック" charset="0"/>
            </a:endParaRPr>
          </a:p>
        </p:txBody>
      </p:sp>
      <p:pic>
        <p:nvPicPr>
          <p:cNvPr id="10240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l="-44444" r="-44444"/>
          <a:stretch>
            <a:fillRect/>
          </a:stretch>
        </p:blipFill>
        <p:spPr/>
      </p:pic>
    </p:spTree>
    <p:extLst>
      <p:ext uri="{BB962C8B-B14F-4D97-AF65-F5344CB8AC3E}">
        <p14:creationId xmlns:p14="http://schemas.microsoft.com/office/powerpoint/2010/main" val="37662664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z="1800">
                <a:latin typeface="Arial" charset="0"/>
                <a:ea typeface="ＭＳ Ｐゴシック" charset="0"/>
                <a:cs typeface="ＭＳ Ｐゴシック" charset="0"/>
              </a:rPr>
              <a:t>The museum’s innovative design created by eminent architect Jean Nouvel is inspired by the desert sand rose. This 21st century institution will celebrate the culture, heritage and future of Qatar and its people. </a:t>
            </a:r>
          </a:p>
        </p:txBody>
      </p:sp>
      <p:pic>
        <p:nvPicPr>
          <p:cNvPr id="1034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374" r="-2374"/>
          <a:stretch>
            <a:fillRect/>
          </a:stretch>
        </p:blipFill>
        <p:spPr/>
      </p:pic>
    </p:spTree>
    <p:extLst>
      <p:ext uri="{BB962C8B-B14F-4D97-AF65-F5344CB8AC3E}">
        <p14:creationId xmlns:p14="http://schemas.microsoft.com/office/powerpoint/2010/main" val="76061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Arial" charset="0"/>
                <a:ea typeface="ＭＳ Ｐゴシック" charset="0"/>
                <a:cs typeface="ＭＳ Ｐゴシック" charset="0"/>
              </a:rPr>
              <a:t>Nature</a:t>
            </a:r>
          </a:p>
        </p:txBody>
      </p:sp>
      <p:sp>
        <p:nvSpPr>
          <p:cNvPr id="21506" name="Content Placeholder 2"/>
          <p:cNvSpPr>
            <a:spLocks noGrp="1"/>
          </p:cNvSpPr>
          <p:nvPr>
            <p:ph idx="1"/>
          </p:nvPr>
        </p:nvSpPr>
        <p:spPr/>
        <p:txBody>
          <a:bodyPr>
            <a:normAutofit lnSpcReduction="10000"/>
          </a:bodyPr>
          <a:lstStyle/>
          <a:p>
            <a:r>
              <a:rPr lang="en-US" dirty="0">
                <a:latin typeface="Arial" charset="0"/>
                <a:ea typeface="ＭＳ Ｐゴシック" charset="0"/>
                <a:cs typeface="ＭＳ Ｐゴシック" charset="0"/>
              </a:rPr>
              <a:t>What is ‘nature’ and how do we define it?</a:t>
            </a:r>
          </a:p>
          <a:p>
            <a:pPr lvl="1"/>
            <a:r>
              <a:rPr lang="en-US" dirty="0">
                <a:latin typeface="Arial" charset="0"/>
                <a:ea typeface="ＭＳ Ｐゴシック" charset="0"/>
              </a:rPr>
              <a:t>Nature, in the broadest sense, is equivalent to the natural, physical, or material world or universe. </a:t>
            </a:r>
          </a:p>
          <a:p>
            <a:pPr lvl="1"/>
            <a:endParaRPr lang="en-US" dirty="0">
              <a:latin typeface="Arial" charset="0"/>
              <a:ea typeface="ＭＳ Ｐゴシック" charset="0"/>
            </a:endParaRPr>
          </a:p>
          <a:p>
            <a:pPr lvl="1"/>
            <a:r>
              <a:rPr lang="en-US" dirty="0">
                <a:latin typeface="Arial" charset="0"/>
                <a:ea typeface="ＭＳ Ｐゴシック" charset="0"/>
              </a:rPr>
              <a:t>"Nature" refers to the phenomena of the physical world, and also to life in general. It ranges in scale from the subatomic to the cosmic.</a:t>
            </a:r>
          </a:p>
          <a:p>
            <a:pPr lvl="1"/>
            <a:endParaRPr lang="en-US" dirty="0">
              <a:latin typeface="Arial" charset="0"/>
              <a:ea typeface="ＭＳ Ｐゴシック" charset="0"/>
            </a:endParaRPr>
          </a:p>
          <a:p>
            <a:pPr lvl="1"/>
            <a:r>
              <a:rPr lang="en-US" dirty="0">
                <a:latin typeface="Arial" charset="0"/>
                <a:ea typeface="ＭＳ Ｐゴシック" charset="0"/>
              </a:rPr>
              <a:t>The word </a:t>
            </a:r>
            <a:r>
              <a:rPr lang="en-US" i="1" dirty="0">
                <a:latin typeface="Arial" charset="0"/>
                <a:ea typeface="ＭＳ Ｐゴシック" charset="0"/>
              </a:rPr>
              <a:t>nature</a:t>
            </a:r>
            <a:r>
              <a:rPr lang="en-US" dirty="0">
                <a:latin typeface="Arial" charset="0"/>
                <a:ea typeface="ＭＳ Ｐゴシック" charset="0"/>
              </a:rPr>
              <a:t> is derived from the Latin word </a:t>
            </a:r>
            <a:r>
              <a:rPr lang="en-US" i="1" dirty="0" err="1">
                <a:latin typeface="Arial" charset="0"/>
                <a:ea typeface="ＭＳ Ｐゴシック" charset="0"/>
              </a:rPr>
              <a:t>natura</a:t>
            </a:r>
            <a:r>
              <a:rPr lang="en-US">
                <a:latin typeface="Arial" charset="0"/>
                <a:ea typeface="ＭＳ Ｐゴシック" charset="0"/>
              </a:rPr>
              <a:t>, or "essential qualities, innate disposition", and in ancient times, literally meant "birth".</a:t>
            </a:r>
          </a:p>
          <a:p>
            <a:pPr lvl="2"/>
            <a:endParaRPr lang="en-US">
              <a:latin typeface="Arial" charset="0"/>
              <a:ea typeface="ＭＳ Ｐゴシック" charset="0"/>
            </a:endParaRPr>
          </a:p>
        </p:txBody>
      </p:sp>
    </p:spTree>
    <p:extLst>
      <p:ext uri="{BB962C8B-B14F-4D97-AF65-F5344CB8AC3E}">
        <p14:creationId xmlns:p14="http://schemas.microsoft.com/office/powerpoint/2010/main" val="38864520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atin typeface="Arial" charset="0"/>
                <a:ea typeface="ＭＳ Ｐゴシック" charset="0"/>
                <a:cs typeface="ＭＳ Ｐゴシック" charset="0"/>
              </a:rPr>
              <a:t>Qatar National Museum</a:t>
            </a:r>
            <a:br>
              <a:rPr lang="en-US">
                <a:latin typeface="Arial" charset="0"/>
                <a:ea typeface="ＭＳ Ｐゴシック" charset="0"/>
                <a:cs typeface="ＭＳ Ｐゴシック" charset="0"/>
              </a:rPr>
            </a:br>
            <a:r>
              <a:rPr lang="en-US" sz="2000">
                <a:latin typeface="Arial" charset="0"/>
                <a:ea typeface="ＭＳ Ｐゴシック" charset="0"/>
                <a:cs typeface="ＭＳ Ｐゴシック" charset="0"/>
              </a:rPr>
              <a:t>designed by Jean Nouvel</a:t>
            </a:r>
          </a:p>
        </p:txBody>
      </p:sp>
      <p:sp>
        <p:nvSpPr>
          <p:cNvPr id="104450" name="Content Placeholder 2"/>
          <p:cNvSpPr>
            <a:spLocks noGrp="1"/>
          </p:cNvSpPr>
          <p:nvPr>
            <p:ph idx="1"/>
          </p:nvPr>
        </p:nvSpPr>
        <p:spPr/>
        <p:txBody>
          <a:bodyPr>
            <a:normAutofit lnSpcReduction="10000"/>
          </a:bodyPr>
          <a:lstStyle/>
          <a:p>
            <a:pPr marL="0" indent="0">
              <a:buFontTx/>
              <a:buNone/>
            </a:pPr>
            <a:r>
              <a:rPr lang="en-US" sz="1600">
                <a:latin typeface="Arial" charset="0"/>
                <a:ea typeface="ＭＳ Ｐゴシック" charset="0"/>
                <a:cs typeface="ＭＳ Ｐゴシック" charset="0"/>
              </a:rPr>
              <a:t>The starting point of the design was the desert rose, tiny formations that crystallize below the desert's surface. </a:t>
            </a:r>
          </a:p>
          <a:p>
            <a:pPr marL="0" indent="0">
              <a:buFontTx/>
              <a:buNone/>
            </a:pPr>
            <a:endParaRPr lang="en-US" sz="1600">
              <a:latin typeface="Arial" charset="0"/>
              <a:ea typeface="ＭＳ Ｐゴシック" charset="0"/>
              <a:cs typeface="ＭＳ Ｐゴシック" charset="0"/>
            </a:endParaRPr>
          </a:p>
          <a:p>
            <a:pPr marL="0" indent="0">
              <a:buFontTx/>
              <a:buNone/>
            </a:pPr>
            <a:r>
              <a:rPr lang="en-US" sz="1600">
                <a:latin typeface="Arial" charset="0"/>
                <a:ea typeface="ＭＳ Ｐゴシック" charset="0"/>
                <a:cs typeface="ＭＳ Ｐゴシック" charset="0"/>
              </a:rPr>
              <a:t>Made primarily from steel and concrete which will be locally sourced / fabricated, the new building will be constructed from dozens of interlocking disk-like forms varying in curvature and diameter, suggestive of the blade-like petals of the desert rose. they will intersect at various angles, some standing, others acting as support elements or lying horizontal, creating an uneven pile. </a:t>
            </a:r>
          </a:p>
          <a:p>
            <a:pPr marL="0" indent="0">
              <a:buFontTx/>
              <a:buNone/>
            </a:pPr>
            <a:endParaRPr lang="en-US" sz="1600">
              <a:latin typeface="Arial" charset="0"/>
              <a:ea typeface="ＭＳ Ｐゴシック" charset="0"/>
              <a:cs typeface="ＭＳ Ｐゴシック" charset="0"/>
            </a:endParaRPr>
          </a:p>
          <a:p>
            <a:pPr marL="0" indent="0">
              <a:buFontTx/>
              <a:buNone/>
            </a:pPr>
            <a:r>
              <a:rPr lang="en-US" sz="1600">
                <a:latin typeface="Arial" charset="0"/>
                <a:ea typeface="ＭＳ Ｐゴシック" charset="0"/>
                <a:cs typeface="ＭＳ Ｐゴシック" charset="0"/>
              </a:rPr>
              <a:t>They will be made from steel truss structures, and will be assembled in a hub-and-spoke arrangement, all clad with glass fiber reinforced concrete panels. columns concealed within the vertical disks, carry the loads of the horizontal disks to the ground. his design is a manifestation of the Qatari identity, through a building appearing as if it is growing out of the ground.</a:t>
            </a:r>
          </a:p>
        </p:txBody>
      </p:sp>
    </p:spTree>
    <p:extLst>
      <p:ext uri="{BB962C8B-B14F-4D97-AF65-F5344CB8AC3E}">
        <p14:creationId xmlns:p14="http://schemas.microsoft.com/office/powerpoint/2010/main" val="812543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sz="2400" dirty="0">
                <a:latin typeface="Arial" charset="0"/>
                <a:ea typeface="ＭＳ Ｐゴシック" charset="0"/>
                <a:cs typeface="ＭＳ Ｐゴシック" charset="0"/>
              </a:rPr>
              <a:t>Jean </a:t>
            </a:r>
            <a:r>
              <a:rPr lang="en-US" sz="2400" dirty="0" err="1">
                <a:latin typeface="Arial" charset="0"/>
                <a:ea typeface="ＭＳ Ｐゴシック" charset="0"/>
                <a:cs typeface="ＭＳ Ｐゴシック" charset="0"/>
              </a:rPr>
              <a:t>Nouvel</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National Museum in Doha, Qatar</a:t>
            </a:r>
            <a:br>
              <a:rPr lang="en-US" altLang="ja-JP"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10547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515" r="-1515"/>
          <a:stretch>
            <a:fillRect/>
          </a:stretch>
        </p:blipFill>
        <p:spPr/>
      </p:pic>
    </p:spTree>
    <p:extLst>
      <p:ext uri="{BB962C8B-B14F-4D97-AF65-F5344CB8AC3E}">
        <p14:creationId xmlns:p14="http://schemas.microsoft.com/office/powerpoint/2010/main" val="19040962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sz="2400" dirty="0">
                <a:latin typeface="Arial" charset="0"/>
                <a:ea typeface="ＭＳ Ｐゴシック" charset="0"/>
                <a:cs typeface="ＭＳ Ｐゴシック" charset="0"/>
              </a:rPr>
              <a:t>Jean </a:t>
            </a:r>
            <a:r>
              <a:rPr lang="en-US" sz="2400" dirty="0" err="1">
                <a:latin typeface="Arial" charset="0"/>
                <a:ea typeface="ＭＳ Ｐゴシック" charset="0"/>
                <a:cs typeface="ＭＳ Ｐゴシック" charset="0"/>
              </a:rPr>
              <a:t>Nouvel</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National Museum in Doha, Qatar</a:t>
            </a:r>
            <a:br>
              <a:rPr lang="en-US" altLang="ja-JP"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sp>
        <p:nvSpPr>
          <p:cNvPr id="106498" name="Content Placeholder 2"/>
          <p:cNvSpPr>
            <a:spLocks noGrp="1"/>
          </p:cNvSpPr>
          <p:nvPr>
            <p:ph idx="1"/>
          </p:nvPr>
        </p:nvSpPr>
        <p:spPr/>
        <p:txBody>
          <a:bodyPr/>
          <a:lstStyle/>
          <a:p>
            <a:pPr marL="0" indent="0">
              <a:buFontTx/>
              <a:buNone/>
            </a:pPr>
            <a:r>
              <a:rPr lang="en-US" sz="1800">
                <a:latin typeface="Arial" charset="0"/>
                <a:ea typeface="ＭＳ Ｐゴシック" charset="0"/>
                <a:cs typeface="ＭＳ Ｐゴシック" charset="0"/>
              </a:rPr>
              <a:t>The aesthetic of layered plates on the exterior will be mirrored on the museum's interior. </a:t>
            </a:r>
          </a:p>
          <a:p>
            <a:pPr marL="0" indent="0">
              <a:buFontTx/>
              <a:buNone/>
            </a:pPr>
            <a:endParaRPr lang="en-US" sz="1800">
              <a:latin typeface="Arial" charset="0"/>
              <a:ea typeface="ＭＳ Ｐゴシック" charset="0"/>
              <a:cs typeface="ＭＳ Ｐゴシック" charset="0"/>
            </a:endParaRPr>
          </a:p>
          <a:p>
            <a:pPr marL="0" indent="0">
              <a:buFontTx/>
              <a:buNone/>
            </a:pPr>
            <a:r>
              <a:rPr lang="en-US" sz="1800">
                <a:latin typeface="Arial" charset="0"/>
                <a:ea typeface="ＭＳ Ｐゴシック" charset="0"/>
                <a:cs typeface="ＭＳ Ｐゴシック" charset="0"/>
              </a:rPr>
              <a:t>Floors will be done in a sand-colored, polished concrete, and the vertical disk walls will be clad in a 'stuc-pierre', a traditional gypsum and lime-blended plaster formulated to imitate stone.</a:t>
            </a:r>
          </a:p>
        </p:txBody>
      </p:sp>
    </p:spTree>
    <p:extLst>
      <p:ext uri="{BB962C8B-B14F-4D97-AF65-F5344CB8AC3E}">
        <p14:creationId xmlns:p14="http://schemas.microsoft.com/office/powerpoint/2010/main" val="31021854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sz="2400" dirty="0">
                <a:latin typeface="Arial" charset="0"/>
                <a:ea typeface="ＭＳ Ｐゴシック" charset="0"/>
                <a:cs typeface="ＭＳ Ｐゴシック" charset="0"/>
              </a:rPr>
              <a:t>Jean </a:t>
            </a:r>
            <a:r>
              <a:rPr lang="en-US" sz="2400" dirty="0" err="1">
                <a:latin typeface="Arial" charset="0"/>
                <a:ea typeface="ＭＳ Ｐゴシック" charset="0"/>
                <a:cs typeface="ＭＳ Ｐゴシック" charset="0"/>
              </a:rPr>
              <a:t>Nouvel</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National Museum in Doha, Qatar</a:t>
            </a:r>
            <a:br>
              <a:rPr lang="en-US" altLang="ja-JP"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1075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343" r="-1343"/>
          <a:stretch>
            <a:fillRect/>
          </a:stretch>
        </p:blipFill>
        <p:spPr/>
      </p:pic>
    </p:spTree>
    <p:extLst>
      <p:ext uri="{BB962C8B-B14F-4D97-AF65-F5344CB8AC3E}">
        <p14:creationId xmlns:p14="http://schemas.microsoft.com/office/powerpoint/2010/main" val="32144537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sz="2400" dirty="0">
                <a:latin typeface="Arial" charset="0"/>
                <a:ea typeface="ＭＳ Ｐゴシック" charset="0"/>
                <a:cs typeface="ＭＳ Ｐゴシック" charset="0"/>
              </a:rPr>
              <a:t>Jean </a:t>
            </a:r>
            <a:r>
              <a:rPr lang="en-US" sz="2400" dirty="0" err="1">
                <a:latin typeface="Arial" charset="0"/>
                <a:ea typeface="ＭＳ Ｐゴシック" charset="0"/>
                <a:cs typeface="ＭＳ Ｐゴシック" charset="0"/>
              </a:rPr>
              <a:t>Nouvel</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National Museum in Doha, Qatar</a:t>
            </a:r>
            <a:br>
              <a:rPr lang="en-US" altLang="ja-JP"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1085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extLst>
      <p:ext uri="{BB962C8B-B14F-4D97-AF65-F5344CB8AC3E}">
        <p14:creationId xmlns:p14="http://schemas.microsoft.com/office/powerpoint/2010/main" val="1231352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sz="2000" dirty="0">
                <a:latin typeface="Arial" charset="0"/>
                <a:ea typeface="ＭＳ Ｐゴシック" charset="0"/>
                <a:cs typeface="ＭＳ Ｐゴシック" charset="0"/>
              </a:rPr>
              <a:t>A gypsum rock called a </a:t>
            </a:r>
            <a:r>
              <a:rPr lang="ja-JP" altLang="en-US" sz="2000" dirty="0">
                <a:latin typeface="Arial" charset="0"/>
                <a:ea typeface="ＭＳ Ｐゴシック" charset="0"/>
                <a:cs typeface="ＭＳ Ｐゴシック" charset="0"/>
              </a:rPr>
              <a:t>‘</a:t>
            </a:r>
            <a:r>
              <a:rPr lang="en-US" altLang="ja-JP" sz="2000" dirty="0">
                <a:latin typeface="Arial" charset="0"/>
                <a:ea typeface="ＭＳ Ｐゴシック" charset="0"/>
                <a:cs typeface="ＭＳ Ｐゴシック" charset="0"/>
              </a:rPr>
              <a:t>desert </a:t>
            </a:r>
            <a:r>
              <a:rPr lang="en-US" altLang="ja-JP" sz="2000" dirty="0" smtClean="0">
                <a:latin typeface="Arial" charset="0"/>
                <a:ea typeface="ＭＳ Ｐゴシック" charset="0"/>
                <a:cs typeface="ＭＳ Ｐゴシック" charset="0"/>
              </a:rPr>
              <a:t>rose.</a:t>
            </a:r>
            <a:r>
              <a:rPr lang="en-US" altLang="ja-JP" sz="2000" dirty="0">
                <a:latin typeface="Arial" charset="0"/>
                <a:ea typeface="ＭＳ Ｐゴシック" charset="0"/>
                <a:cs typeface="ＭＳ Ｐゴシック" charset="0"/>
              </a:rPr>
              <a:t/>
            </a:r>
            <a:br>
              <a:rPr lang="en-US" altLang="ja-JP" sz="2000" dirty="0">
                <a:latin typeface="Arial" charset="0"/>
                <a:ea typeface="ＭＳ Ｐゴシック" charset="0"/>
                <a:cs typeface="ＭＳ Ｐゴシック" charset="0"/>
              </a:rPr>
            </a:br>
            <a:r>
              <a:rPr lang="en-US" altLang="ja-JP" sz="1600" dirty="0">
                <a:latin typeface="Arial" charset="0"/>
                <a:ea typeface="ＭＳ Ｐゴシック" charset="0"/>
                <a:cs typeface="ＭＳ Ｐゴシック" charset="0"/>
              </a:rPr>
              <a:t>Jean </a:t>
            </a:r>
            <a:r>
              <a:rPr lang="en-US" altLang="ja-JP" sz="1600" dirty="0" err="1">
                <a:latin typeface="Arial" charset="0"/>
                <a:ea typeface="ＭＳ Ｐゴシック" charset="0"/>
                <a:cs typeface="ＭＳ Ｐゴシック" charset="0"/>
              </a:rPr>
              <a:t>Nouvel</a:t>
            </a:r>
            <a:r>
              <a:rPr lang="en-US" altLang="ja-JP" sz="1600" dirty="0">
                <a:latin typeface="Arial" charset="0"/>
                <a:ea typeface="ＭＳ Ｐゴシック" charset="0"/>
                <a:cs typeface="ＭＳ Ｐゴシック" charset="0"/>
              </a:rPr>
              <a:t> used this natural form as the direct </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inspiration</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 for his National Museum in Qatar.</a:t>
            </a:r>
            <a:endParaRPr lang="en-US" sz="1600" dirty="0">
              <a:latin typeface="Arial" charset="0"/>
              <a:ea typeface="ＭＳ Ｐゴシック" charset="0"/>
              <a:cs typeface="ＭＳ Ｐゴシック" charset="0"/>
            </a:endParaRPr>
          </a:p>
        </p:txBody>
      </p:sp>
      <p:pic>
        <p:nvPicPr>
          <p:cNvPr id="109570" name="Content Placeholder 3" descr="5149desert_ros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6067425" cy="4724400"/>
          </a:xfrm>
        </p:spPr>
      </p:pic>
    </p:spTree>
    <p:extLst>
      <p:ext uri="{BB962C8B-B14F-4D97-AF65-F5344CB8AC3E}">
        <p14:creationId xmlns:p14="http://schemas.microsoft.com/office/powerpoint/2010/main" val="1106420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sz="2800" dirty="0">
                <a:latin typeface="Arial" charset="0"/>
                <a:ea typeface="ＭＳ Ｐゴシック" charset="0"/>
                <a:cs typeface="ＭＳ Ｐゴシック" charset="0"/>
              </a:rPr>
              <a:t>A gypsum rock called a </a:t>
            </a:r>
            <a:r>
              <a:rPr lang="ja-JP" altLang="en-US" sz="2800" dirty="0">
                <a:latin typeface="Arial" charset="0"/>
                <a:ea typeface="ＭＳ Ｐゴシック" charset="0"/>
                <a:cs typeface="ＭＳ Ｐゴシック" charset="0"/>
              </a:rPr>
              <a:t>‘</a:t>
            </a:r>
            <a:r>
              <a:rPr lang="en-US" altLang="ja-JP" sz="2800" dirty="0">
                <a:latin typeface="Arial" charset="0"/>
                <a:ea typeface="ＭＳ Ｐゴシック" charset="0"/>
                <a:cs typeface="ＭＳ Ｐゴシック" charset="0"/>
              </a:rPr>
              <a:t>desert rose.</a:t>
            </a:r>
            <a:br>
              <a:rPr lang="en-US" altLang="ja-JP" sz="2800" dirty="0">
                <a:latin typeface="Arial" charset="0"/>
                <a:ea typeface="ＭＳ Ｐゴシック" charset="0"/>
                <a:cs typeface="ＭＳ Ｐゴシック" charset="0"/>
              </a:rPr>
            </a:br>
            <a:endParaRPr lang="en-US" sz="2800" dirty="0">
              <a:latin typeface="Arial" charset="0"/>
              <a:ea typeface="ＭＳ Ｐゴシック" charset="0"/>
              <a:cs typeface="ＭＳ Ｐゴシック" charset="0"/>
            </a:endParaRPr>
          </a:p>
        </p:txBody>
      </p:sp>
      <p:sp>
        <p:nvSpPr>
          <p:cNvPr id="110594"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pic>
        <p:nvPicPr>
          <p:cNvPr id="110595" name="Picture 3" descr="2228590058_437a434a9c_b"/>
          <p:cNvPicPr>
            <a:picLocks noChangeAspect="1" noChangeArrowheads="1"/>
          </p:cNvPicPr>
          <p:nvPr/>
        </p:nvPicPr>
        <p:blipFill>
          <a:blip r:embed="rId2">
            <a:extLst>
              <a:ext uri="{28A0092B-C50C-407E-A947-70E740481C1C}">
                <a14:useLocalDpi xmlns:a14="http://schemas.microsoft.com/office/drawing/2010/main" val="0"/>
              </a:ext>
            </a:extLst>
          </a:blip>
          <a:srcRect r="-1057" b="18155"/>
          <a:stretch>
            <a:fillRect/>
          </a:stretch>
        </p:blipFill>
        <p:spPr bwMode="auto">
          <a:xfrm>
            <a:off x="1828800" y="2057400"/>
            <a:ext cx="55626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706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sz="2400" dirty="0">
                <a:latin typeface="Arial" charset="0"/>
                <a:ea typeface="ＭＳ Ｐゴシック" charset="0"/>
                <a:cs typeface="ＭＳ Ｐゴシック" charset="0"/>
              </a:rPr>
              <a:t>Jean </a:t>
            </a:r>
            <a:r>
              <a:rPr lang="en-US" sz="2400" dirty="0" err="1">
                <a:latin typeface="Arial" charset="0"/>
                <a:ea typeface="ＭＳ Ｐゴシック" charset="0"/>
                <a:cs typeface="ＭＳ Ｐゴシック" charset="0"/>
              </a:rPr>
              <a:t>Nouvel</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National Museum in Doha, Qatar</a:t>
            </a:r>
            <a:br>
              <a:rPr lang="en-US" altLang="ja-JP" sz="2400" dirty="0">
                <a:latin typeface="Arial" charset="0"/>
                <a:ea typeface="ＭＳ Ｐゴシック" charset="0"/>
                <a:cs typeface="ＭＳ Ｐゴシック" charset="0"/>
              </a:rPr>
            </a:br>
            <a:endParaRPr lang="en-US" sz="2400" dirty="0">
              <a:latin typeface="Arial" charset="0"/>
              <a:ea typeface="ＭＳ Ｐゴシック" charset="0"/>
              <a:cs typeface="ＭＳ Ｐゴシック" charset="0"/>
            </a:endParaRPr>
          </a:p>
        </p:txBody>
      </p:sp>
      <p:pic>
        <p:nvPicPr>
          <p:cNvPr id="1116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4931" r="-14931"/>
          <a:stretch>
            <a:fillRect/>
          </a:stretch>
        </p:blipFill>
        <p:spPr/>
      </p:pic>
    </p:spTree>
    <p:extLst>
      <p:ext uri="{BB962C8B-B14F-4D97-AF65-F5344CB8AC3E}">
        <p14:creationId xmlns:p14="http://schemas.microsoft.com/office/powerpoint/2010/main" val="11285895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sz="2800" dirty="0">
                <a:latin typeface="Arial" charset="0"/>
                <a:ea typeface="ＭＳ Ｐゴシック" charset="0"/>
                <a:cs typeface="ＭＳ Ｐゴシック" charset="0"/>
              </a:rPr>
              <a:t>A </a:t>
            </a:r>
            <a:r>
              <a:rPr lang="en-US" sz="2800" dirty="0" smtClean="0">
                <a:latin typeface="Arial" charset="0"/>
                <a:ea typeface="ＭＳ Ｐゴシック" charset="0"/>
                <a:cs typeface="ＭＳ Ｐゴシック" charset="0"/>
              </a:rPr>
              <a:t>naturally constructed (grown!) mobile </a:t>
            </a:r>
            <a:r>
              <a:rPr lang="en-US" sz="2800" dirty="0">
                <a:latin typeface="Arial" charset="0"/>
                <a:ea typeface="ＭＳ Ｐゴシック" charset="0"/>
                <a:cs typeface="ＭＳ Ｐゴシック" charset="0"/>
              </a:rPr>
              <a:t>home environment</a:t>
            </a:r>
          </a:p>
        </p:txBody>
      </p:sp>
      <p:pic>
        <p:nvPicPr>
          <p:cNvPr id="112642" name="Content Placeholder 3" descr="star-tortoise--geochelone-elegans-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60525" y="1981200"/>
            <a:ext cx="5822950" cy="4114800"/>
          </a:xfrm>
        </p:spPr>
      </p:pic>
    </p:spTree>
    <p:extLst>
      <p:ext uri="{BB962C8B-B14F-4D97-AF65-F5344CB8AC3E}">
        <p14:creationId xmlns:p14="http://schemas.microsoft.com/office/powerpoint/2010/main" val="29708548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atin typeface="Arial" charset="0"/>
                <a:ea typeface="ＭＳ Ｐゴシック" charset="0"/>
                <a:cs typeface="ＭＳ Ｐゴシック" charset="0"/>
              </a:rPr>
              <a:t>A structural shell</a:t>
            </a:r>
          </a:p>
        </p:txBody>
      </p:sp>
      <p:pic>
        <p:nvPicPr>
          <p:cNvPr id="113666" name="Content Placeholder 3" descr="tortoise00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1775" y="1981200"/>
            <a:ext cx="6140450" cy="4114800"/>
          </a:xfrm>
        </p:spPr>
      </p:pic>
    </p:spTree>
    <p:extLst>
      <p:ext uri="{BB962C8B-B14F-4D97-AF65-F5344CB8AC3E}">
        <p14:creationId xmlns:p14="http://schemas.microsoft.com/office/powerpoint/2010/main" val="69053735"/>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67</TotalTime>
  <Words>2346</Words>
  <Application>Microsoft Macintosh PowerPoint</Application>
  <PresentationFormat>On-screen Show (4:3)</PresentationFormat>
  <Paragraphs>213</Paragraphs>
  <Slides>116</Slides>
  <Notes>0</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Habitat</vt:lpstr>
      <vt:lpstr>Nature &amp; Design</vt:lpstr>
      <vt:lpstr> Concepts In Design: Nature</vt:lpstr>
      <vt:lpstr> Concepts in Design</vt:lpstr>
      <vt:lpstr>Concepts in design may be very broad, or very specific</vt:lpstr>
      <vt:lpstr>A Design Philosophy</vt:lpstr>
      <vt:lpstr>Contemporary Approaches to Design  Reflecting a Design Philosophy</vt:lpstr>
      <vt:lpstr>Design </vt:lpstr>
      <vt:lpstr>Designing (as activities, as a verb)  is what most architects and interior designers ‘do’ </vt:lpstr>
      <vt:lpstr>Nature</vt:lpstr>
      <vt:lpstr>A ‘natural’ scene no human role in this environment</vt:lpstr>
      <vt:lpstr>A ‘natural’ scene</vt:lpstr>
      <vt:lpstr>A domesticated scene sleeping rat with stuffed toy</vt:lpstr>
      <vt:lpstr>Are humans (you, me) ‘natural’?</vt:lpstr>
      <vt:lpstr>Nature &amp; Design Form, Function, Material, Systems</vt:lpstr>
      <vt:lpstr>Homework:  Watch this video outside of class Exam 6 will contain questions about this video!</vt:lpstr>
      <vt:lpstr>The Product &amp; The Designer/Fabricator a precise geometry a set of functions, a social component</vt:lpstr>
      <vt:lpstr>The Product &amp; The Designer/Fabricator</vt:lpstr>
      <vt:lpstr>A wasp’s nest: not a simple or obvious geometry</vt:lpstr>
      <vt:lpstr>A Fabricator &amp; Designer</vt:lpstr>
      <vt:lpstr>A water barrier and a residence constructed by beavers National Geographic: Beavers Building a Dam (a 2minute video)</vt:lpstr>
      <vt:lpstr>Section through a beaver’s dam http://animals.howstuffworks.com/mammals/beaver-dam.htm</vt:lpstr>
      <vt:lpstr>Bird nests: organized purposeful and functional construction by ‘natural’ creatures</vt:lpstr>
      <vt:lpstr>The chambered Nautilus shell: a highly ordered physical object  (it is close to a physical depiction of the Fibonacci series)</vt:lpstr>
      <vt:lpstr> Wilson Bentley, a Vermont farmer, took photographs of snowflakes under a microscope as a hobby.  These photographs were published in the “Monthly Weather Review” in 1902.  </vt:lpstr>
      <vt:lpstr>A single snowflake Scientists today believe that all snowflakes fall into one of 35 shapes. </vt:lpstr>
      <vt:lpstr>Snowflakes: Beautiful and complex form</vt:lpstr>
      <vt:lpstr>Flowers exhibit pattern  not to mention color and form</vt:lpstr>
      <vt:lpstr>Geometry, pattern, material, form</vt:lpstr>
      <vt:lpstr>Elevation &amp; Vertical Section of a pine cone</vt:lpstr>
      <vt:lpstr>Spiral pattern of a pine cone </vt:lpstr>
      <vt:lpstr>A chestnut exists within a system of components and processes that tie together the cosmic and the molecular; sunlight, atmosphere of water and gases, nutrients, and a relationship to other creatures and plants all of whom are partly or fully dependent upon one another for survival.  </vt:lpstr>
      <vt:lpstr>Chestnuts exemplify a natural complexity of form, material, color, function</vt:lpstr>
      <vt:lpstr>Live Oak trees in Georgia</vt:lpstr>
      <vt:lpstr>An Angel Oak tree in South Carolina</vt:lpstr>
      <vt:lpstr> Most roots are relatively shallow (three feet or less deep) with most roots within 12 inches of the surface. Roots extend well past the canopy drip line. Taken from University of Minnesota Sustainable Urban Landscape Information Series</vt:lpstr>
      <vt:lpstr>Roots are like building foundations: they support the physical parts above them and anchor the tree to the ground. Roots draw in water and nutrients. A temple in Angkor, Cambodia (left)    </vt:lpstr>
      <vt:lpstr>African Baobab tree one has been carbon dated to be 1275 years old</vt:lpstr>
      <vt:lpstr>Bamboo: A fast growing, replenishable, sustainable source of wood. </vt:lpstr>
      <vt:lpstr>Bamboo as an ‘eco’ material?</vt:lpstr>
      <vt:lpstr>Bamboos are some of the fastest growing plants in the world with reports of 100 cm (39 in) in 24 hours</vt:lpstr>
      <vt:lpstr>Structure, order, form, hierarchy, line, plane, volume.</vt:lpstr>
      <vt:lpstr>Sparrow feathers Structure, order, form, hierarchy, line, plane, volume.</vt:lpstr>
      <vt:lpstr>Peacock feathers Structure, order, form, hierarchy, line, plane, volume.</vt:lpstr>
      <vt:lpstr>Structure, order, form, hierarchy, line, plane, volume, color, pattern and texture.</vt:lpstr>
      <vt:lpstr>The Peacock with his feathers</vt:lpstr>
      <vt:lpstr>Natural elements often contain many, perhaps all, of the qualities that human beings strive to bring together in manmade, designed, products. </vt:lpstr>
      <vt:lpstr>A Great Horned Owl</vt:lpstr>
      <vt:lpstr>A masked weaver and a Spoonbill</vt:lpstr>
      <vt:lpstr>Penguins</vt:lpstr>
      <vt:lpstr>Toucan, of Central and South America</vt:lpstr>
      <vt:lpstr>Oystercatcher</vt:lpstr>
      <vt:lpstr>A blue jay and a rock bird</vt:lpstr>
      <vt:lpstr>A dandelion seed ‘puff’</vt:lpstr>
      <vt:lpstr>Part of the ‘system’ of the dandelion plant shown in a holistic image</vt:lpstr>
      <vt:lpstr>Bio Mimicry A human attempt to mimic nature</vt:lpstr>
      <vt:lpstr>Bio Mimicry</vt:lpstr>
      <vt:lpstr>The philosophy of biomimicry assumes Nature as a constant of reference to a performance-based beauty for design. </vt:lpstr>
      <vt:lpstr>Imitating nature has become a meaningful approach for contemporary architects and design futurists to the built environment, especially for those who foster a future that doesn’t compete with nature but coexist with it. </vt:lpstr>
      <vt:lpstr>Building structural system designed using a model of bone strength and shape</vt:lpstr>
      <vt:lpstr>Building structure interpreted through bio mimicry</vt:lpstr>
      <vt:lpstr>On a somewhat less serious note, the ‘Biomimicry Shoe’ designed by Marieka Ratsma and Kostika Spaho</vt:lpstr>
      <vt:lpstr>the ‘Biomimicry Shoe’ designed by Marieka Ratsma and Kostika Spaho</vt:lpstr>
      <vt:lpstr>A wood pecker and a small folding saw “You talking to me?”</vt:lpstr>
      <vt:lpstr>‘Vegetal Chair’ by Ronan and Erwan Bouroulled Mercedes Benz Bionic Car Skeleton</vt:lpstr>
      <vt:lpstr>Bio mimicry: making use of natural systems and processes in man made elements.</vt:lpstr>
      <vt:lpstr>Joris Laarman chairs inspiration from the way bones grow</vt:lpstr>
      <vt:lpstr>Joris Laarman tables</vt:lpstr>
      <vt:lpstr>Once again humans copy Nature</vt:lpstr>
      <vt:lpstr>The Leaf House, by Undercurrent Architects Australia</vt:lpstr>
      <vt:lpstr>The Leaf House, by Undercurrent Architects Australia</vt:lpstr>
      <vt:lpstr>Beijing olympic swimming facility: mimicking cell structure</vt:lpstr>
      <vt:lpstr>One Ocean, the stunning solar-powered, naturally ventilated Thematic Pavilion designed by Vienna-based Soma Architecture in Yeosu, South Korea.  </vt:lpstr>
      <vt:lpstr>PowerPoint Presentation</vt:lpstr>
      <vt:lpstr>‘The Bird’s Nest’ Stadium, Bejing, China built for the 2008 Olympics designed by architects Herzog &amp; De Meuron</vt:lpstr>
      <vt:lpstr>The building is known as  the ‘bird’s nest’</vt:lpstr>
      <vt:lpstr>Structure of ‘The Bird’s Nest’ Olympic Stadium</vt:lpstr>
      <vt:lpstr>Structure of ‘The Bird’s Nest’ Olympic Stadium</vt:lpstr>
      <vt:lpstr>PowerPoint Presentation</vt:lpstr>
      <vt:lpstr>Zaha Hadid, architect &amp; designer Ideal House Cologne,Germany natural and biological forms such as bones, cells, and flowing water</vt:lpstr>
      <vt:lpstr>Zaha Hadid, architect &amp; designer Avilon Triflow water faucet Inspired by the fluid movement of water. The design by Zaha Hadid Architects creates a form derived from the internal movements of water, as a single fluid gesture, where all parts are meant to convey the continuous flow between tap, work surface, and basin.</vt:lpstr>
      <vt:lpstr>Zaha Hadid, architect &amp; designer  Hauser and Wirth Table</vt:lpstr>
      <vt:lpstr>Zaha Hadid web page http://zahahadid.vm.bytemark.co.uk/</vt:lpstr>
      <vt:lpstr>Ayodhyatra’s Moss Table  made using dried moss</vt:lpstr>
      <vt:lpstr>Designer Jukka Lommi created the stylish Koura Chair wooden seating for the Punkalive furniture manufacturer based in Punkaharju, Finland.  The chair features a seamless wood shaped into a beautiful geometry, manufactured from Kerto, a laminated veneer lumber product manufactured by Finnforest.  </vt:lpstr>
      <vt:lpstr>Bone Furniture by Joris Laarman Aluminium chair is the first in a series of works which are designed according to the way bones develop; growing where strength is needed, and shrinking where it is not.</vt:lpstr>
      <vt:lpstr>Bookshelf by dbd Studio. Contemporary digitally fabricated bookshelf designed with organic curving surface and made of 17 sheets of 3/4″ birch plywood created by dbd Studio for a condo in Washington, DC</vt:lpstr>
      <vt:lpstr>Natural tree branch form used for table leg</vt:lpstr>
      <vt:lpstr>Jean Nouvel’s National Museum in Doha, Qatar Qatar National Museum by Jean Nouvel (a 6 minute video)</vt:lpstr>
      <vt:lpstr>The museum’s innovative design created by eminent architect Jean Nouvel is inspired by the desert sand rose. This 21st century institution will celebrate the culture, heritage and future of Qatar and its people. </vt:lpstr>
      <vt:lpstr>Qatar National Museum designed by Jean Nouvel</vt:lpstr>
      <vt:lpstr>Jean Nouvel’s National Museum in Doha, Qatar </vt:lpstr>
      <vt:lpstr>Jean Nouvel’s National Museum in Doha, Qatar </vt:lpstr>
      <vt:lpstr>Jean Nouvel’s National Museum in Doha, Qatar </vt:lpstr>
      <vt:lpstr>Jean Nouvel’s National Museum in Doha, Qatar </vt:lpstr>
      <vt:lpstr>A gypsum rock called a ‘desert rose. Jean Nouvel used this natural form as the direct ‘inspiration’ for his National Museum in Qatar.</vt:lpstr>
      <vt:lpstr>A gypsum rock called a ‘desert rose. </vt:lpstr>
      <vt:lpstr>Jean Nouvel’s National Museum in Doha, Qatar </vt:lpstr>
      <vt:lpstr>A naturally constructed (grown!) mobile home environment</vt:lpstr>
      <vt:lpstr>A structural shell</vt:lpstr>
      <vt:lpstr>So, what do turtles and architecture have in common?  Well, really, quite a lot! Arches, buttresses, geodesic domes, keystones.  </vt:lpstr>
      <vt:lpstr>Gothic vaulting &amp; turtle shell structure</vt:lpstr>
      <vt:lpstr>Beijing International Airport ‘The Turtle Shell’</vt:lpstr>
      <vt:lpstr>‘Peoples Gas Education Pavilion’ Chicago, Lincoln Park designed by Studio Gang Architects</vt:lpstr>
      <vt:lpstr>There's a dialogue of textures between the gnarled expanse of tortoise-shell fiberglass inserts and the elegant near-gothic-tracery of the wood structure.</vt:lpstr>
      <vt:lpstr>‘Peoples Gas Education Pavilion’ Chicago, Lincoln Park designed by Studio Gang Architects</vt:lpstr>
      <vt:lpstr>‘Peoples Gas Education Pavilion’ Chicago, Lincoln Park designed by Studio Gang Architects</vt:lpstr>
      <vt:lpstr>‘Peoples Gas Education Pavilion’ Chicago, Lincoln Park designed by Studio Gang Architects</vt:lpstr>
      <vt:lpstr>‘Peoples Gas Education Pavilion’ Chicago, Lincoln Park designed by Studio Gang Architects</vt:lpstr>
      <vt:lpstr>The wood structure is bolted to steel structures anchored to a concrete foundation. The design of the fiberglass inserts is from a sketch of a tortoise fossil form Gang made when teaching at Yale in 2004.</vt:lpstr>
      <vt:lpstr>Olympic Park Railway Station Sydney, Australia designed by Ken Maher</vt:lpstr>
      <vt:lpstr>The station and sports facilities were built for the  2000 Summer Olympics</vt:lpstr>
      <vt:lpstr>Olympic Park Railway Station Sydney, Australia designed by Ken Maher</vt:lpstr>
      <vt:lpstr>Olympic Park Railway Station Sydney, Australia designed by Ken Maher</vt:lpstr>
      <vt:lpstr>frogs with suction cup feet: steel window ‘spiders’  similarity of form and function</vt:lpstr>
      <vt:lpstr>Not bio-mimicry, just mimicry: This is just a standard building built in the shape of a turtle.</vt:lpstr>
      <vt:lpstr>PowerPoint Presentation</vt:lpstr>
    </vt:vector>
  </TitlesOfParts>
  <Company>Ohio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&amp; Design</dc:title>
  <dc:creator>Ohio User</dc:creator>
  <cp:lastModifiedBy>Ohio User</cp:lastModifiedBy>
  <cp:revision>11</cp:revision>
  <dcterms:created xsi:type="dcterms:W3CDTF">2015-10-13T00:52:43Z</dcterms:created>
  <dcterms:modified xsi:type="dcterms:W3CDTF">2015-11-23T17:31:59Z</dcterms:modified>
</cp:coreProperties>
</file>